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78" r:id="rId4"/>
    <p:sldId id="279" r:id="rId5"/>
    <p:sldId id="258" r:id="rId6"/>
    <p:sldId id="280" r:id="rId7"/>
    <p:sldId id="286" r:id="rId8"/>
    <p:sldId id="260" r:id="rId9"/>
    <p:sldId id="287" r:id="rId10"/>
    <p:sldId id="288" r:id="rId11"/>
    <p:sldId id="289" r:id="rId12"/>
    <p:sldId id="262" r:id="rId13"/>
    <p:sldId id="272" r:id="rId14"/>
    <p:sldId id="274" r:id="rId15"/>
    <p:sldId id="275" r:id="rId16"/>
    <p:sldId id="276" r:id="rId17"/>
    <p:sldId id="277" r:id="rId18"/>
    <p:sldId id="261" r:id="rId19"/>
    <p:sldId id="263" r:id="rId20"/>
    <p:sldId id="259" r:id="rId21"/>
    <p:sldId id="264" r:id="rId22"/>
    <p:sldId id="290" r:id="rId23"/>
    <p:sldId id="265" r:id="rId24"/>
    <p:sldId id="282" r:id="rId25"/>
    <p:sldId id="283" r:id="rId26"/>
    <p:sldId id="284" r:id="rId27"/>
    <p:sldId id="266" r:id="rId28"/>
    <p:sldId id="285" r:id="rId29"/>
    <p:sldId id="271" r:id="rId30"/>
    <p:sldId id="267" r:id="rId31"/>
    <p:sldId id="292" r:id="rId32"/>
    <p:sldId id="268" r:id="rId33"/>
    <p:sldId id="291" r:id="rId34"/>
    <p:sldId id="269" r:id="rId35"/>
    <p:sldId id="270" r:id="rId3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599E"/>
    <a:srgbClr val="ED0D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5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0BBBE-46D0-49B2-A449-CE0FCE3CF41F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A0972-4DD7-420C-9351-297617B372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856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FA99A3-301E-485B-B0C1-2EEBBB9062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825CE28-74D8-4D43-B506-9D34D74E7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84AC7E-98B4-4491-B4C0-1C842BD18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E65E-CB4A-4E0B-82DC-E97B3F097E59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92B9B0-0CBF-4D9F-83C4-6F1E551A3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817F6F-1F57-45E6-9E65-4E62A469F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11FD5-8EA4-460F-8B90-CDDDE70C0B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644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0EF5D3-969C-42F1-967F-214ACA6C0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A4D031B-FE02-4C7F-99E6-4D3C1D612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FE547E-8FCF-4D0C-A821-26E50057A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E65E-CB4A-4E0B-82DC-E97B3F097E59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4E514E-3A3F-457C-9421-BA1BAF990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0315BB-0859-4FD0-87F0-EB7DB5689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11FD5-8EA4-460F-8B90-CDDDE70C0B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570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A73F2B1-F496-4DA9-A6DC-946EDED0C0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66707C-44BB-4878-B4F0-CC216AC55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74F4FD-29E1-4916-8E0B-1668D2AB1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E65E-CB4A-4E0B-82DC-E97B3F097E59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A6E810-7E3F-4C09-B3DB-E225531F4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E5DFE6-1059-4D9F-9593-F3B503DF6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11FD5-8EA4-460F-8B90-CDDDE70C0B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3770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39D7FE-9BD3-4BFD-8FC5-6E90B6B04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E8D2B7-48AD-4486-AE25-E5F22085B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CFBEBE-9CF6-4650-9D0E-BDF0D870A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E65E-CB4A-4E0B-82DC-E97B3F097E59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D4F9A2-645A-47EA-A22B-4E335298A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D8C535-2EC9-4064-B514-303458668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11FD5-8EA4-460F-8B90-CDDDE70C0B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82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AF6E65-7A76-418A-B8E8-654C53910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7CCDEF-C889-4024-92A9-51AB137D1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C0EF3D-5672-4398-B9A0-54F9D8786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E65E-CB4A-4E0B-82DC-E97B3F097E59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379DB8-BE41-42E4-A01E-E6CDCFA6D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839142-ECBB-4930-81D1-633775794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11FD5-8EA4-460F-8B90-CDDDE70C0B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5729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BCB978-835D-4F7E-B659-BA31A3BB2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E924B1-DFB6-45D1-BEB6-B14863D562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994FE1-B1C4-4521-954B-D6C340FFE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536B756-71CE-4B50-A71C-219E48979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E65E-CB4A-4E0B-82DC-E97B3F097E59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67AF45-F392-421A-B0E3-0720816AD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64ABD50-0FA4-46B3-8578-E4E39C59B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11FD5-8EA4-460F-8B90-CDDDE70C0B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2637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8DC4EC-3FD8-48B0-A115-74E25CED8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4DED30-4D94-432C-BC1C-27AA4A07E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2C2379A-33C5-41FF-A7D1-C44FE1782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39AF850-1D37-4A8E-8D85-EAE57635CE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8352E77-DA47-429E-91C9-4C15A5061C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37FC7B2-5D08-44AD-8B38-5C6191A67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E65E-CB4A-4E0B-82DC-E97B3F097E59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963801B-CD39-4D51-9667-06817FCD5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45059AA-9E03-4243-81F4-0BEFAF0B6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11FD5-8EA4-460F-8B90-CDDDE70C0B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366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F08F51-0A3A-469E-9440-1B4924F88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05645E6-E686-4654-BEDA-12B22197E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E65E-CB4A-4E0B-82DC-E97B3F097E59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088CA57-F718-49D8-BD66-43B552C24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F51D45-E57F-4A61-BB3B-D977F0643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11FD5-8EA4-460F-8B90-CDDDE70C0B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81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5CA9F0E-8EBD-44F2-9FCA-A1AA0D8F8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E65E-CB4A-4E0B-82DC-E97B3F097E59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B58CC50-660D-4C4D-A13F-2B01ED6BE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2B6BD81-AF1D-4B19-8627-9164BC2AD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11FD5-8EA4-460F-8B90-CDDDE70C0B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239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A1591E-D980-485C-A433-29369D9C0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EBD8E0-2989-4ACF-AE94-4989BDC55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D792B5D-AC83-4650-9FF3-A84B90723D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EE4F877-390F-4A3D-89BB-B66AC6066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E65E-CB4A-4E0B-82DC-E97B3F097E59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94D8B39-57B8-4297-80D8-5F800DBBD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CF3DBD-0521-4772-880A-BB6D8B7DF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11FD5-8EA4-460F-8B90-CDDDE70C0B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4060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E8B53D-BB2A-4069-98CA-E4A30E396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D96D690-E9AB-45DB-A339-27A383C6D5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396468A-8E7B-451B-817B-E80BF85AA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3C0B97F-E63A-45EB-B65B-E2DF960AD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E65E-CB4A-4E0B-82DC-E97B3F097E59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E771C4-C66F-4BF7-8A35-D6110AAB2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AAEAAC-87F8-467A-A1DB-DC69C55D2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11FD5-8EA4-460F-8B90-CDDDE70C0B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47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C968E6A-3A3B-4A33-A15F-F9922CF2D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C74B8EC-1DAC-49A6-85E7-5ECCBB860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BDE7A1-6B6B-4AF6-A221-D07DBF22A2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4E65E-CB4A-4E0B-82DC-E97B3F097E59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F81619-1B92-46A1-8811-69CEBA462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2A0FD8-F9B2-4FE2-97CC-34F8965C90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11FD5-8EA4-460F-8B90-CDDDE70C0B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484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10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4.bin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10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10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2.png"/><Relationship Id="rId7" Type="http://schemas.openxmlformats.org/officeDocument/2006/relationships/image" Target="../media/image17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6.emf"/><Relationship Id="rId4" Type="http://schemas.openxmlformats.org/officeDocument/2006/relationships/image" Target="../media/image13.png"/><Relationship Id="rId9" Type="http://schemas.openxmlformats.org/officeDocument/2006/relationships/image" Target="../media/image14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emf"/><Relationship Id="rId5" Type="http://schemas.openxmlformats.org/officeDocument/2006/relationships/image" Target="../media/image15.jpeg"/><Relationship Id="rId4" Type="http://schemas.openxmlformats.org/officeDocument/2006/relationships/image" Target="../media/image13.png"/><Relationship Id="rId9" Type="http://schemas.openxmlformats.org/officeDocument/2006/relationships/image" Target="../media/image1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71500"/>
            <a:ext cx="89916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cs typeface="Arial" panose="020B0604020202020204" pitchFamily="34" charset="0"/>
              </a:rPr>
              <a:t>Dossier de recherche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400" b="1" dirty="0">
                <a:cs typeface="Arial" panose="020B0604020202020204" pitchFamily="34" charset="0"/>
              </a:rPr>
              <a:t>Mise en </a:t>
            </a:r>
            <a:r>
              <a:rPr lang="nl-BE" altLang="fr-FR" sz="2400" b="1" dirty="0" err="1">
                <a:cs typeface="Arial" panose="020B0604020202020204" pitchFamily="34" charset="0"/>
              </a:rPr>
              <a:t>perspective</a:t>
            </a:r>
            <a:r>
              <a:rPr lang="nl-BE" altLang="fr-FR" sz="2400" b="1" dirty="0">
                <a:cs typeface="Arial" panose="020B0604020202020204" pitchFamily="34" charset="0"/>
              </a:rPr>
              <a:t> </a:t>
            </a:r>
            <a:r>
              <a:rPr lang="nl-BE" altLang="fr-FR" sz="2400" b="1" dirty="0" err="1">
                <a:cs typeface="Arial" panose="020B0604020202020204" pitchFamily="34" charset="0"/>
              </a:rPr>
              <a:t>didactive</a:t>
            </a:r>
            <a:r>
              <a:rPr lang="nl-BE" altLang="fr-FR" sz="2400" b="1" dirty="0">
                <a:cs typeface="Arial" panose="020B0604020202020204" pitchFamily="34" charset="0"/>
              </a:rPr>
              <a:t> </a:t>
            </a:r>
            <a:endParaRPr lang="en-US" altLang="fr-FR" sz="2400" b="1" dirty="0"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68" y="2392356"/>
            <a:ext cx="85344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400" dirty="0" err="1">
                <a:cs typeface="Arial" panose="020B0604020202020204" pitchFamily="34" charset="0"/>
              </a:rPr>
              <a:t>Agrégation</a:t>
            </a:r>
            <a:r>
              <a:rPr lang="nl-BE" altLang="fr-FR" sz="2400" dirty="0">
                <a:cs typeface="Arial" panose="020B0604020202020204" pitchFamily="34" charset="0"/>
              </a:rPr>
              <a:t> spécial </a:t>
            </a:r>
            <a:r>
              <a:rPr lang="nl-BE" altLang="fr-FR" sz="2400" dirty="0" err="1">
                <a:cs typeface="Arial" panose="020B0604020202020204" pitchFamily="34" charset="0"/>
              </a:rPr>
              <a:t>docteur</a:t>
            </a:r>
            <a:endParaRPr lang="nl-BE" altLang="fr-FR" sz="2400" dirty="0"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400" dirty="0" err="1">
                <a:cs typeface="Arial" panose="020B0604020202020204" pitchFamily="34" charset="0"/>
              </a:rPr>
              <a:t>Physique-Chimie</a:t>
            </a:r>
            <a:r>
              <a:rPr lang="nl-BE" altLang="fr-FR" sz="2400" dirty="0">
                <a:cs typeface="Arial" panose="020B0604020202020204" pitchFamily="34" charset="0"/>
              </a:rPr>
              <a:t>, Option </a:t>
            </a:r>
            <a:r>
              <a:rPr lang="nl-BE" altLang="fr-FR" sz="2400" dirty="0" err="1">
                <a:cs typeface="Arial" panose="020B0604020202020204" pitchFamily="34" charset="0"/>
              </a:rPr>
              <a:t>Chimie</a:t>
            </a:r>
            <a:endParaRPr lang="fr-FR" altLang="fr-FR" sz="2800" dirty="0">
              <a:cs typeface="Arial" panose="020B0604020202020204" pitchFamily="34" charset="0"/>
            </a:endParaRP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5FCB9180-5368-4475-9AF8-B2EA3F0E3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8249" y="4062413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nl-BE" altLang="fr-FR" sz="2400" b="1" i="1" dirty="0">
                <a:cs typeface="Arial" panose="020B0604020202020204" pitchFamily="34" charset="0"/>
              </a:rPr>
              <a:t>2021</a:t>
            </a:r>
            <a:endParaRPr lang="fr-FR" altLang="fr-FR" sz="2400" b="1" i="1" dirty="0">
              <a:cs typeface="Arial" panose="020B0604020202020204" pitchFamily="34" charset="0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8BD6F958-059F-435A-9170-0CF72C604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6424" y="5329238"/>
            <a:ext cx="85344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400" dirty="0">
                <a:cs typeface="Arial" panose="020B0604020202020204" pitchFamily="34" charset="0"/>
              </a:rPr>
              <a:t>Véronique </a:t>
            </a:r>
            <a:r>
              <a:rPr lang="nl-BE" altLang="fr-FR" sz="2400" dirty="0" err="1">
                <a:cs typeface="Arial" panose="020B0604020202020204" pitchFamily="34" charset="0"/>
              </a:rPr>
              <a:t>Sendra</a:t>
            </a:r>
            <a:endParaRPr lang="fr-FR" altLang="fr-FR" sz="2800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568842-1697-48CC-BDA4-CE4F2A9EDBB8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15B4881-48EE-4C33-9480-FBD8B2C588AF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numéro de diapositive 2">
            <a:extLst>
              <a:ext uri="{FF2B5EF4-FFF2-40B4-BE49-F238E27FC236}">
                <a16:creationId xmlns:a16="http://schemas.microsoft.com/office/drawing/2014/main" id="{664A29F8-B79F-4A6C-934F-F210ED1C9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6675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000" b="1" i="1" dirty="0">
                <a:cs typeface="Arial" panose="020B0604020202020204" pitchFamily="34" charset="0"/>
              </a:rPr>
              <a:t>DEA : </a:t>
            </a:r>
            <a:r>
              <a:rPr lang="nl-BE" altLang="fr-FR" sz="2000" b="1" i="1" dirty="0" err="1">
                <a:cs typeface="Arial" panose="020B0604020202020204" pitchFamily="34" charset="0"/>
              </a:rPr>
              <a:t>Synthèse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chimioenzymatique</a:t>
            </a:r>
            <a:r>
              <a:rPr lang="nl-BE" altLang="fr-FR" sz="2000" b="1" i="1" dirty="0">
                <a:cs typeface="Arial" panose="020B0604020202020204" pitchFamily="34" charset="0"/>
              </a:rPr>
              <a:t> de </a:t>
            </a:r>
            <a:r>
              <a:rPr lang="nl-BE" altLang="fr-FR" sz="2000" b="1" i="1" dirty="0" err="1">
                <a:cs typeface="Arial" panose="020B0604020202020204" pitchFamily="34" charset="0"/>
              </a:rPr>
              <a:t>dérivés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glycofuranosidiques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8" name="Picture 4" descr="Université de Rennes 1 logo">
            <a:extLst>
              <a:ext uri="{FF2B5EF4-FFF2-40B4-BE49-F238E27FC236}">
                <a16:creationId xmlns:a16="http://schemas.microsoft.com/office/drawing/2014/main" id="{E7D1BC3D-1E89-4E75-957D-05032FF2E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1176296"/>
            <a:ext cx="1195375" cy="43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14">
            <a:extLst>
              <a:ext uri="{FF2B5EF4-FFF2-40B4-BE49-F238E27FC236}">
                <a16:creationId xmlns:a16="http://schemas.microsoft.com/office/drawing/2014/main" id="{B3F9E178-91DF-4ECE-A429-9CB808F77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28349" y="4506593"/>
            <a:ext cx="60002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400" b="1" dirty="0" err="1">
                <a:cs typeface="Arial" panose="020B0604020202020204" pitchFamily="34" charset="0"/>
              </a:rPr>
              <a:t>Synthèse</a:t>
            </a:r>
            <a:r>
              <a:rPr lang="nl-BE" altLang="fr-FR" sz="1400" b="1" dirty="0">
                <a:cs typeface="Arial" panose="020B0604020202020204" pitchFamily="34" charset="0"/>
              </a:rPr>
              <a:t> du </a:t>
            </a:r>
            <a:r>
              <a:rPr lang="nl-BE" altLang="fr-FR" sz="1400" b="1" dirty="0" err="1">
                <a:cs typeface="Arial" panose="020B0604020202020204" pitchFamily="34" charset="0"/>
              </a:rPr>
              <a:t>fluorure</a:t>
            </a:r>
            <a:r>
              <a:rPr lang="nl-BE" altLang="fr-FR" sz="1400" b="1" dirty="0">
                <a:cs typeface="Arial" panose="020B0604020202020204" pitchFamily="34" charset="0"/>
              </a:rPr>
              <a:t> de 2,3,5-tri-</a:t>
            </a:r>
            <a:r>
              <a:rPr lang="nl-BE" altLang="fr-FR" sz="1400" b="1" i="1" dirty="0">
                <a:cs typeface="Arial" panose="020B0604020202020204" pitchFamily="34" charset="0"/>
              </a:rPr>
              <a:t>O</a:t>
            </a:r>
            <a:r>
              <a:rPr lang="nl-BE" altLang="fr-FR" sz="1400" b="1" dirty="0">
                <a:cs typeface="Arial" panose="020B0604020202020204" pitchFamily="34" charset="0"/>
              </a:rPr>
              <a:t>-benzoyl-L-arabinofuranosyle</a:t>
            </a:r>
            <a:endParaRPr lang="fr-FR" altLang="fr-FR" sz="1400" b="1" dirty="0">
              <a:cs typeface="Arial" panose="020B0604020202020204" pitchFamily="34" charset="0"/>
            </a:endParaRPr>
          </a:p>
        </p:txBody>
      </p:sp>
      <p:sp>
        <p:nvSpPr>
          <p:cNvPr id="21" name="Text Box 14">
            <a:extLst>
              <a:ext uri="{FF2B5EF4-FFF2-40B4-BE49-F238E27FC236}">
                <a16:creationId xmlns:a16="http://schemas.microsoft.com/office/drawing/2014/main" id="{EE8DF66B-89C8-43D6-8D11-F3E277A66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5587" y="1755281"/>
            <a:ext cx="5913001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400" b="1" dirty="0" err="1">
                <a:cs typeface="Arial" panose="020B0604020202020204" pitchFamily="34" charset="0"/>
              </a:rPr>
              <a:t>Etape</a:t>
            </a:r>
            <a:r>
              <a:rPr lang="nl-BE" altLang="fr-FR" sz="1400" b="1" dirty="0">
                <a:cs typeface="Arial" panose="020B0604020202020204" pitchFamily="34" charset="0"/>
              </a:rPr>
              <a:t> 1</a:t>
            </a:r>
            <a:r>
              <a:rPr lang="nl-BE" altLang="fr-FR" sz="1400" dirty="0">
                <a:cs typeface="Arial" panose="020B0604020202020204" pitchFamily="34" charset="0"/>
              </a:rPr>
              <a:t> : </a:t>
            </a:r>
            <a:r>
              <a:rPr lang="nl-BE" altLang="fr-FR" sz="1400" dirty="0" err="1">
                <a:cs typeface="Arial" panose="020B0604020202020204" pitchFamily="34" charset="0"/>
              </a:rPr>
              <a:t>Obtention</a:t>
            </a:r>
            <a:r>
              <a:rPr lang="nl-BE" altLang="fr-FR" sz="1400" dirty="0">
                <a:cs typeface="Arial" panose="020B0604020202020204" pitchFamily="34" charset="0"/>
              </a:rPr>
              <a:t> du L-</a:t>
            </a:r>
            <a:r>
              <a:rPr lang="nl-BE" altLang="fr-FR" sz="1400" dirty="0" err="1">
                <a:cs typeface="Arial" panose="020B0604020202020204" pitchFamily="34" charset="0"/>
              </a:rPr>
              <a:t>arabinofuranoside</a:t>
            </a:r>
            <a:r>
              <a:rPr lang="nl-BE" altLang="fr-FR" sz="1400" dirty="0">
                <a:cs typeface="Arial" panose="020B0604020202020204" pitchFamily="34" charset="0"/>
              </a:rPr>
              <a:t> de </a:t>
            </a:r>
            <a:r>
              <a:rPr lang="nl-BE" altLang="fr-FR" sz="1400" dirty="0" err="1">
                <a:cs typeface="Arial" panose="020B0604020202020204" pitchFamily="34" charset="0"/>
              </a:rPr>
              <a:t>méthyle</a:t>
            </a:r>
            <a:endParaRPr lang="nl-BE" altLang="fr-FR" sz="14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nl-BE" altLang="fr-FR" sz="1400" dirty="0" err="1">
                <a:cs typeface="Arial" panose="020B0604020202020204" pitchFamily="34" charset="0"/>
              </a:rPr>
              <a:t>Puis</a:t>
            </a:r>
            <a:r>
              <a:rPr lang="nl-BE" altLang="fr-FR" sz="1400" dirty="0"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cs typeface="Arial" panose="020B0604020202020204" pitchFamily="34" charset="0"/>
              </a:rPr>
              <a:t>protection</a:t>
            </a:r>
            <a:r>
              <a:rPr lang="nl-BE" altLang="fr-FR" sz="1400" dirty="0">
                <a:cs typeface="Arial" panose="020B0604020202020204" pitchFamily="34" charset="0"/>
              </a:rPr>
              <a:t> des </a:t>
            </a:r>
            <a:r>
              <a:rPr lang="nl-BE" altLang="fr-FR" sz="1400" dirty="0" err="1">
                <a:cs typeface="Arial" panose="020B0604020202020204" pitchFamily="34" charset="0"/>
              </a:rPr>
              <a:t>hydoxyles</a:t>
            </a:r>
            <a:r>
              <a:rPr lang="nl-BE" altLang="fr-FR" sz="1400" dirty="0"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cs typeface="Arial" panose="020B0604020202020204" pitchFamily="34" charset="0"/>
              </a:rPr>
              <a:t>restants</a:t>
            </a:r>
            <a:r>
              <a:rPr lang="nl-BE" altLang="fr-FR" sz="1400" dirty="0">
                <a:cs typeface="Arial" panose="020B0604020202020204" pitchFamily="34" charset="0"/>
              </a:rPr>
              <a:t> par des </a:t>
            </a:r>
            <a:r>
              <a:rPr lang="nl-BE" altLang="fr-FR" sz="1400" dirty="0" err="1">
                <a:cs typeface="Arial" panose="020B0604020202020204" pitchFamily="34" charset="0"/>
              </a:rPr>
              <a:t>groupements</a:t>
            </a:r>
            <a:r>
              <a:rPr lang="nl-BE" altLang="fr-FR" sz="1400" dirty="0"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cs typeface="Arial" panose="020B0604020202020204" pitchFamily="34" charset="0"/>
              </a:rPr>
              <a:t>benzoates</a:t>
            </a:r>
            <a:endParaRPr lang="fr-FR" altLang="fr-FR" sz="1400" dirty="0">
              <a:cs typeface="Arial" panose="020B0604020202020204" pitchFamily="34" charset="0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00CD8AE8-8AD9-4FEE-BBF3-416691870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883" y="2648430"/>
            <a:ext cx="53959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400" dirty="0" err="1">
                <a:cs typeface="Arial" panose="020B0604020202020204" pitchFamily="34" charset="0"/>
              </a:rPr>
              <a:t>Caractérisation</a:t>
            </a:r>
            <a:r>
              <a:rPr lang="nl-BE" altLang="fr-FR" sz="1400" dirty="0">
                <a:cs typeface="Arial" panose="020B0604020202020204" pitchFamily="34" charset="0"/>
              </a:rPr>
              <a:t> des </a:t>
            </a:r>
            <a:r>
              <a:rPr lang="nl-BE" altLang="fr-FR" sz="1400" dirty="0" err="1">
                <a:cs typeface="Arial" panose="020B0604020202020204" pitchFamily="34" charset="0"/>
              </a:rPr>
              <a:t>anomères</a:t>
            </a:r>
            <a:r>
              <a:rPr lang="nl-BE" altLang="fr-FR" sz="1400" dirty="0">
                <a:cs typeface="Arial" panose="020B0604020202020204" pitchFamily="34" charset="0"/>
              </a:rPr>
              <a:t> </a:t>
            </a:r>
            <a:r>
              <a:rPr lang="el-GR" altLang="fr-FR" sz="1400" dirty="0">
                <a:cs typeface="Arial" panose="020B0604020202020204" pitchFamily="34" charset="0"/>
              </a:rPr>
              <a:t>α</a:t>
            </a:r>
            <a:r>
              <a:rPr lang="fr-FR" altLang="fr-FR" sz="1400" dirty="0">
                <a:cs typeface="Arial" panose="020B0604020202020204" pitchFamily="34" charset="0"/>
              </a:rPr>
              <a:t> </a:t>
            </a:r>
            <a:r>
              <a:rPr lang="nl-BE" altLang="fr-FR" sz="1400" dirty="0">
                <a:cs typeface="Arial" panose="020B0604020202020204" pitchFamily="34" charset="0"/>
              </a:rPr>
              <a:t>et </a:t>
            </a:r>
            <a:r>
              <a:rPr lang="el-GR" altLang="fr-FR" sz="1400" dirty="0">
                <a:cs typeface="Arial" panose="020B0604020202020204" pitchFamily="34" charset="0"/>
              </a:rPr>
              <a:t>β</a:t>
            </a:r>
            <a:r>
              <a:rPr lang="nl-BE" altLang="fr-FR" sz="1400" dirty="0">
                <a:cs typeface="Arial" panose="020B0604020202020204" pitchFamily="34" charset="0"/>
              </a:rPr>
              <a:t> par RMN du proton</a:t>
            </a:r>
            <a:endParaRPr lang="fr-FR" altLang="fr-FR" sz="1400" dirty="0">
              <a:cs typeface="Arial" panose="020B0604020202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8B7C2746-1BBB-497A-A468-2F085349396E}"/>
              </a:ext>
            </a:extLst>
          </p:cNvPr>
          <p:cNvSpPr txBox="1"/>
          <p:nvPr/>
        </p:nvSpPr>
        <p:spPr>
          <a:xfrm>
            <a:off x="5829142" y="2974438"/>
            <a:ext cx="60936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Caractérisation</a:t>
            </a:r>
            <a:r>
              <a:rPr lang="nl-BE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nl-BE" alt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forme</a:t>
            </a:r>
            <a:r>
              <a:rPr lang="nl-BE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furanose</a:t>
            </a:r>
            <a:r>
              <a:rPr lang="nl-BE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par RMN du </a:t>
            </a:r>
            <a:r>
              <a:rPr lang="nl-BE" altLang="fr-FR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nl-BE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fr-FR" alt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14">
            <a:extLst>
              <a:ext uri="{FF2B5EF4-FFF2-40B4-BE49-F238E27FC236}">
                <a16:creationId xmlns:a16="http://schemas.microsoft.com/office/drawing/2014/main" id="{1D724C43-3C42-4572-99DF-B90BA8816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862" y="3409359"/>
            <a:ext cx="38742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400" b="1" dirty="0" err="1">
                <a:cs typeface="Arial" panose="020B0604020202020204" pitchFamily="34" charset="0"/>
              </a:rPr>
              <a:t>Etape</a:t>
            </a:r>
            <a:r>
              <a:rPr lang="nl-BE" altLang="fr-FR" sz="1400" b="1" dirty="0">
                <a:cs typeface="Arial" panose="020B0604020202020204" pitchFamily="34" charset="0"/>
              </a:rPr>
              <a:t> 2</a:t>
            </a:r>
            <a:r>
              <a:rPr lang="nl-BE" altLang="fr-FR" sz="1400" dirty="0">
                <a:cs typeface="Arial" panose="020B0604020202020204" pitchFamily="34" charset="0"/>
              </a:rPr>
              <a:t> : </a:t>
            </a:r>
            <a:r>
              <a:rPr lang="nl-BE" altLang="fr-FR" sz="1400" dirty="0" err="1">
                <a:cs typeface="Arial" panose="020B0604020202020204" pitchFamily="34" charset="0"/>
              </a:rPr>
              <a:t>Acétolyse</a:t>
            </a:r>
            <a:r>
              <a:rPr lang="nl-BE" altLang="fr-FR" sz="1400" dirty="0">
                <a:cs typeface="Arial" panose="020B0604020202020204" pitchFamily="34" charset="0"/>
              </a:rPr>
              <a:t> de </a:t>
            </a:r>
            <a:r>
              <a:rPr lang="nl-BE" altLang="fr-FR" sz="1400" dirty="0" err="1">
                <a:cs typeface="Arial" panose="020B0604020202020204" pitchFamily="34" charset="0"/>
              </a:rPr>
              <a:t>l’intermédiaire</a:t>
            </a:r>
            <a:r>
              <a:rPr lang="nl-BE" altLang="fr-FR" sz="1400" dirty="0">
                <a:cs typeface="Arial" panose="020B0604020202020204" pitchFamily="34" charset="0"/>
              </a:rPr>
              <a:t> 1</a:t>
            </a:r>
            <a:endParaRPr lang="fr-FR" altLang="fr-FR" sz="1400" dirty="0">
              <a:cs typeface="Arial" panose="020B0604020202020204" pitchFamily="34" charset="0"/>
            </a:endParaRPr>
          </a:p>
        </p:txBody>
      </p:sp>
      <p:sp>
        <p:nvSpPr>
          <p:cNvPr id="29" name="Text Box 14">
            <a:extLst>
              <a:ext uri="{FF2B5EF4-FFF2-40B4-BE49-F238E27FC236}">
                <a16:creationId xmlns:a16="http://schemas.microsoft.com/office/drawing/2014/main" id="{586953E1-0AF7-4205-BBF6-FD5AAA173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342" y="3783820"/>
            <a:ext cx="6093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400" b="1" dirty="0" err="1">
                <a:cs typeface="Arial" panose="020B0604020202020204" pitchFamily="34" charset="0"/>
              </a:rPr>
              <a:t>Etape</a:t>
            </a:r>
            <a:r>
              <a:rPr lang="nl-BE" altLang="fr-FR" sz="1400" b="1" dirty="0">
                <a:cs typeface="Arial" panose="020B0604020202020204" pitchFamily="34" charset="0"/>
              </a:rPr>
              <a:t> 3</a:t>
            </a:r>
            <a:r>
              <a:rPr lang="nl-BE" altLang="fr-FR" sz="1400" dirty="0">
                <a:cs typeface="Arial" panose="020B0604020202020204" pitchFamily="34" charset="0"/>
              </a:rPr>
              <a:t> : Hydrolyse </a:t>
            </a:r>
            <a:r>
              <a:rPr lang="nl-BE" altLang="fr-FR" sz="1400" dirty="0" err="1">
                <a:cs typeface="Arial" panose="020B0604020202020204" pitchFamily="34" charset="0"/>
              </a:rPr>
              <a:t>sélective</a:t>
            </a:r>
            <a:r>
              <a:rPr lang="nl-BE" altLang="fr-FR" sz="1400" dirty="0">
                <a:cs typeface="Arial" panose="020B0604020202020204" pitchFamily="34" charset="0"/>
              </a:rPr>
              <a:t> de </a:t>
            </a:r>
            <a:r>
              <a:rPr lang="nl-BE" altLang="fr-FR" sz="1400" dirty="0" err="1">
                <a:cs typeface="Arial" panose="020B0604020202020204" pitchFamily="34" charset="0"/>
              </a:rPr>
              <a:t>l’acétate</a:t>
            </a:r>
            <a:r>
              <a:rPr lang="nl-BE" altLang="fr-FR" sz="1400" dirty="0">
                <a:cs typeface="Arial" panose="020B0604020202020204" pitchFamily="34" charset="0"/>
              </a:rPr>
              <a:t> en </a:t>
            </a:r>
            <a:r>
              <a:rPr lang="nl-BE" altLang="fr-FR" sz="1400" dirty="0" err="1">
                <a:cs typeface="Arial" panose="020B0604020202020204" pitchFamily="34" charset="0"/>
              </a:rPr>
              <a:t>position</a:t>
            </a:r>
            <a:r>
              <a:rPr lang="nl-BE" altLang="fr-FR" sz="1400" dirty="0"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cs typeface="Arial" panose="020B0604020202020204" pitchFamily="34" charset="0"/>
              </a:rPr>
              <a:t>anomérique</a:t>
            </a:r>
            <a:endParaRPr lang="fr-FR" altLang="fr-FR" sz="1400" dirty="0">
              <a:cs typeface="Arial" panose="020B0604020202020204" pitchFamily="34" charset="0"/>
            </a:endParaRPr>
          </a:p>
        </p:txBody>
      </p:sp>
      <p:sp>
        <p:nvSpPr>
          <p:cNvPr id="17" name="Flèche : bas 16">
            <a:extLst>
              <a:ext uri="{FF2B5EF4-FFF2-40B4-BE49-F238E27FC236}">
                <a16:creationId xmlns:a16="http://schemas.microsoft.com/office/drawing/2014/main" id="{ACDB3738-58DD-409D-B07E-99E1530ABB85}"/>
              </a:ext>
            </a:extLst>
          </p:cNvPr>
          <p:cNvSpPr/>
          <p:nvPr/>
        </p:nvSpPr>
        <p:spPr>
          <a:xfrm>
            <a:off x="8255657" y="2394471"/>
            <a:ext cx="171450" cy="280854"/>
          </a:xfrm>
          <a:prstGeom prst="downArrow">
            <a:avLst/>
          </a:prstGeom>
          <a:solidFill>
            <a:srgbClr val="3259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1"/>
              </a:solidFill>
            </a:endParaRPr>
          </a:p>
        </p:txBody>
      </p:sp>
      <p:sp>
        <p:nvSpPr>
          <p:cNvPr id="18" name="Espace réservé du numéro de diapositive 2">
            <a:extLst>
              <a:ext uri="{FF2B5EF4-FFF2-40B4-BE49-F238E27FC236}">
                <a16:creationId xmlns:a16="http://schemas.microsoft.com/office/drawing/2014/main" id="{FAE397BD-38BB-4018-A503-29ADB3834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10</a:t>
            </a:fld>
            <a:endParaRPr lang="fr-FR" dirty="0"/>
          </a:p>
        </p:txBody>
      </p:sp>
      <p:pic>
        <p:nvPicPr>
          <p:cNvPr id="19" name="Picture 5">
            <a:extLst>
              <a:ext uri="{FF2B5EF4-FFF2-40B4-BE49-F238E27FC236}">
                <a16:creationId xmlns:a16="http://schemas.microsoft.com/office/drawing/2014/main" id="{4A38257C-F661-40F7-A320-1AC13F422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58" y="1689094"/>
            <a:ext cx="5537847" cy="288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985917A-9AE2-46CE-B582-9B7EB6CE3FE1}"/>
              </a:ext>
            </a:extLst>
          </p:cNvPr>
          <p:cNvSpPr/>
          <p:nvPr/>
        </p:nvSpPr>
        <p:spPr>
          <a:xfrm>
            <a:off x="60833" y="1653234"/>
            <a:ext cx="5622789" cy="29028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Picture 2" descr="ENSCR">
            <a:extLst>
              <a:ext uri="{FF2B5EF4-FFF2-40B4-BE49-F238E27FC236}">
                <a16:creationId xmlns:a16="http://schemas.microsoft.com/office/drawing/2014/main" id="{D40CDE04-2253-49BD-949D-694DE0477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478002"/>
            <a:ext cx="1195375" cy="60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12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000" b="1" i="1" dirty="0">
                <a:cs typeface="Arial" panose="020B0604020202020204" pitchFamily="34" charset="0"/>
              </a:rPr>
              <a:t>DEA : </a:t>
            </a:r>
            <a:r>
              <a:rPr lang="nl-BE" altLang="fr-FR" sz="2000" b="1" i="1" dirty="0" err="1">
                <a:cs typeface="Arial" panose="020B0604020202020204" pitchFamily="34" charset="0"/>
              </a:rPr>
              <a:t>Synthèse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chimioenzymatique</a:t>
            </a:r>
            <a:r>
              <a:rPr lang="nl-BE" altLang="fr-FR" sz="2000" b="1" i="1" dirty="0">
                <a:cs typeface="Arial" panose="020B0604020202020204" pitchFamily="34" charset="0"/>
              </a:rPr>
              <a:t> de </a:t>
            </a:r>
            <a:r>
              <a:rPr lang="nl-BE" altLang="fr-FR" sz="2000" b="1" i="1" dirty="0" err="1">
                <a:cs typeface="Arial" panose="020B0604020202020204" pitchFamily="34" charset="0"/>
              </a:rPr>
              <a:t>dérivés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glycofuranosidiques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8" name="Picture 4" descr="Université de Rennes 1 logo">
            <a:extLst>
              <a:ext uri="{FF2B5EF4-FFF2-40B4-BE49-F238E27FC236}">
                <a16:creationId xmlns:a16="http://schemas.microsoft.com/office/drawing/2014/main" id="{E7D1BC3D-1E89-4E75-957D-05032FF2E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1176296"/>
            <a:ext cx="1195375" cy="43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14">
            <a:extLst>
              <a:ext uri="{FF2B5EF4-FFF2-40B4-BE49-F238E27FC236}">
                <a16:creationId xmlns:a16="http://schemas.microsoft.com/office/drawing/2014/main" id="{B3F9E178-91DF-4ECE-A429-9CB808F77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28349" y="4506593"/>
            <a:ext cx="60002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400" b="1" dirty="0" err="1">
                <a:cs typeface="Arial" panose="020B0604020202020204" pitchFamily="34" charset="0"/>
              </a:rPr>
              <a:t>Synthèse</a:t>
            </a:r>
            <a:r>
              <a:rPr lang="nl-BE" altLang="fr-FR" sz="1400" b="1" dirty="0">
                <a:cs typeface="Arial" panose="020B0604020202020204" pitchFamily="34" charset="0"/>
              </a:rPr>
              <a:t> du </a:t>
            </a:r>
            <a:r>
              <a:rPr lang="nl-BE" altLang="fr-FR" sz="1400" b="1" dirty="0" err="1">
                <a:cs typeface="Arial" panose="020B0604020202020204" pitchFamily="34" charset="0"/>
              </a:rPr>
              <a:t>fluorure</a:t>
            </a:r>
            <a:r>
              <a:rPr lang="nl-BE" altLang="fr-FR" sz="1400" b="1" dirty="0">
                <a:cs typeface="Arial" panose="020B0604020202020204" pitchFamily="34" charset="0"/>
              </a:rPr>
              <a:t> de 2,3,5-tri-</a:t>
            </a:r>
            <a:r>
              <a:rPr lang="nl-BE" altLang="fr-FR" sz="1400" b="1" i="1" dirty="0">
                <a:cs typeface="Arial" panose="020B0604020202020204" pitchFamily="34" charset="0"/>
              </a:rPr>
              <a:t>O</a:t>
            </a:r>
            <a:r>
              <a:rPr lang="nl-BE" altLang="fr-FR" sz="1400" b="1" dirty="0">
                <a:cs typeface="Arial" panose="020B0604020202020204" pitchFamily="34" charset="0"/>
              </a:rPr>
              <a:t>-benzoyl-L-arabinofuranosyle</a:t>
            </a:r>
            <a:endParaRPr lang="fr-FR" altLang="fr-FR" sz="1400" b="1" dirty="0">
              <a:cs typeface="Arial" panose="020B0604020202020204" pitchFamily="34" charset="0"/>
            </a:endParaRPr>
          </a:p>
        </p:txBody>
      </p:sp>
      <p:sp>
        <p:nvSpPr>
          <p:cNvPr id="21" name="Text Box 14">
            <a:extLst>
              <a:ext uri="{FF2B5EF4-FFF2-40B4-BE49-F238E27FC236}">
                <a16:creationId xmlns:a16="http://schemas.microsoft.com/office/drawing/2014/main" id="{EE8DF66B-89C8-43D6-8D11-F3E277A66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5587" y="1755281"/>
            <a:ext cx="5913001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400" b="1" dirty="0" err="1">
                <a:cs typeface="Arial" panose="020B0604020202020204" pitchFamily="34" charset="0"/>
              </a:rPr>
              <a:t>Etape</a:t>
            </a:r>
            <a:r>
              <a:rPr lang="nl-BE" altLang="fr-FR" sz="1400" b="1" dirty="0">
                <a:cs typeface="Arial" panose="020B0604020202020204" pitchFamily="34" charset="0"/>
              </a:rPr>
              <a:t> 1</a:t>
            </a:r>
            <a:r>
              <a:rPr lang="nl-BE" altLang="fr-FR" sz="1400" dirty="0">
                <a:cs typeface="Arial" panose="020B0604020202020204" pitchFamily="34" charset="0"/>
              </a:rPr>
              <a:t> : </a:t>
            </a:r>
            <a:r>
              <a:rPr lang="nl-BE" altLang="fr-FR" sz="1400" dirty="0" err="1">
                <a:cs typeface="Arial" panose="020B0604020202020204" pitchFamily="34" charset="0"/>
              </a:rPr>
              <a:t>Obtention</a:t>
            </a:r>
            <a:r>
              <a:rPr lang="nl-BE" altLang="fr-FR" sz="1400" dirty="0">
                <a:cs typeface="Arial" panose="020B0604020202020204" pitchFamily="34" charset="0"/>
              </a:rPr>
              <a:t> du L-</a:t>
            </a:r>
            <a:r>
              <a:rPr lang="nl-BE" altLang="fr-FR" sz="1400" dirty="0" err="1">
                <a:cs typeface="Arial" panose="020B0604020202020204" pitchFamily="34" charset="0"/>
              </a:rPr>
              <a:t>arabinofuranoside</a:t>
            </a:r>
            <a:r>
              <a:rPr lang="nl-BE" altLang="fr-FR" sz="1400" dirty="0">
                <a:cs typeface="Arial" panose="020B0604020202020204" pitchFamily="34" charset="0"/>
              </a:rPr>
              <a:t> de </a:t>
            </a:r>
            <a:r>
              <a:rPr lang="nl-BE" altLang="fr-FR" sz="1400" dirty="0" err="1">
                <a:cs typeface="Arial" panose="020B0604020202020204" pitchFamily="34" charset="0"/>
              </a:rPr>
              <a:t>méthyle</a:t>
            </a:r>
            <a:endParaRPr lang="nl-BE" altLang="fr-FR" sz="14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nl-BE" altLang="fr-FR" sz="1400" dirty="0" err="1">
                <a:cs typeface="Arial" panose="020B0604020202020204" pitchFamily="34" charset="0"/>
              </a:rPr>
              <a:t>Puis</a:t>
            </a:r>
            <a:r>
              <a:rPr lang="nl-BE" altLang="fr-FR" sz="1400" dirty="0"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cs typeface="Arial" panose="020B0604020202020204" pitchFamily="34" charset="0"/>
              </a:rPr>
              <a:t>protection</a:t>
            </a:r>
            <a:r>
              <a:rPr lang="nl-BE" altLang="fr-FR" sz="1400" dirty="0">
                <a:cs typeface="Arial" panose="020B0604020202020204" pitchFamily="34" charset="0"/>
              </a:rPr>
              <a:t> des </a:t>
            </a:r>
            <a:r>
              <a:rPr lang="nl-BE" altLang="fr-FR" sz="1400" dirty="0" err="1">
                <a:cs typeface="Arial" panose="020B0604020202020204" pitchFamily="34" charset="0"/>
              </a:rPr>
              <a:t>hydoxyles</a:t>
            </a:r>
            <a:r>
              <a:rPr lang="nl-BE" altLang="fr-FR" sz="1400" dirty="0"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cs typeface="Arial" panose="020B0604020202020204" pitchFamily="34" charset="0"/>
              </a:rPr>
              <a:t>restants</a:t>
            </a:r>
            <a:r>
              <a:rPr lang="nl-BE" altLang="fr-FR" sz="1400" dirty="0">
                <a:cs typeface="Arial" panose="020B0604020202020204" pitchFamily="34" charset="0"/>
              </a:rPr>
              <a:t> par des </a:t>
            </a:r>
            <a:r>
              <a:rPr lang="nl-BE" altLang="fr-FR" sz="1400" dirty="0" err="1">
                <a:cs typeface="Arial" panose="020B0604020202020204" pitchFamily="34" charset="0"/>
              </a:rPr>
              <a:t>groupements</a:t>
            </a:r>
            <a:r>
              <a:rPr lang="nl-BE" altLang="fr-FR" sz="1400" dirty="0"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cs typeface="Arial" panose="020B0604020202020204" pitchFamily="34" charset="0"/>
              </a:rPr>
              <a:t>benzoates</a:t>
            </a:r>
            <a:endParaRPr lang="fr-FR" altLang="fr-FR" sz="1400" dirty="0">
              <a:cs typeface="Arial" panose="020B0604020202020204" pitchFamily="34" charset="0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00CD8AE8-8AD9-4FEE-BBF3-416691870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883" y="2648430"/>
            <a:ext cx="53959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400" dirty="0" err="1">
                <a:cs typeface="Arial" panose="020B0604020202020204" pitchFamily="34" charset="0"/>
              </a:rPr>
              <a:t>Caractérisation</a:t>
            </a:r>
            <a:r>
              <a:rPr lang="nl-BE" altLang="fr-FR" sz="1400" dirty="0">
                <a:cs typeface="Arial" panose="020B0604020202020204" pitchFamily="34" charset="0"/>
              </a:rPr>
              <a:t> des </a:t>
            </a:r>
            <a:r>
              <a:rPr lang="nl-BE" altLang="fr-FR" sz="1400" dirty="0" err="1">
                <a:cs typeface="Arial" panose="020B0604020202020204" pitchFamily="34" charset="0"/>
              </a:rPr>
              <a:t>anomères</a:t>
            </a:r>
            <a:r>
              <a:rPr lang="nl-BE" altLang="fr-FR" sz="1400" dirty="0">
                <a:cs typeface="Arial" panose="020B0604020202020204" pitchFamily="34" charset="0"/>
              </a:rPr>
              <a:t> </a:t>
            </a:r>
            <a:r>
              <a:rPr lang="el-GR" altLang="fr-FR" sz="1400" dirty="0">
                <a:cs typeface="Arial" panose="020B0604020202020204" pitchFamily="34" charset="0"/>
              </a:rPr>
              <a:t>α</a:t>
            </a:r>
            <a:r>
              <a:rPr lang="fr-FR" altLang="fr-FR" sz="1400" dirty="0">
                <a:cs typeface="Arial" panose="020B0604020202020204" pitchFamily="34" charset="0"/>
              </a:rPr>
              <a:t> </a:t>
            </a:r>
            <a:r>
              <a:rPr lang="nl-BE" altLang="fr-FR" sz="1400" dirty="0">
                <a:cs typeface="Arial" panose="020B0604020202020204" pitchFamily="34" charset="0"/>
              </a:rPr>
              <a:t>et </a:t>
            </a:r>
            <a:r>
              <a:rPr lang="el-GR" altLang="fr-FR" sz="1400" dirty="0">
                <a:cs typeface="Arial" panose="020B0604020202020204" pitchFamily="34" charset="0"/>
              </a:rPr>
              <a:t>β</a:t>
            </a:r>
            <a:r>
              <a:rPr lang="nl-BE" altLang="fr-FR" sz="1400" dirty="0">
                <a:cs typeface="Arial" panose="020B0604020202020204" pitchFamily="34" charset="0"/>
              </a:rPr>
              <a:t> par RMN du proton</a:t>
            </a:r>
            <a:endParaRPr lang="fr-FR" altLang="fr-FR" sz="1400" dirty="0">
              <a:cs typeface="Arial" panose="020B0604020202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8B7C2746-1BBB-497A-A468-2F085349396E}"/>
              </a:ext>
            </a:extLst>
          </p:cNvPr>
          <p:cNvSpPr txBox="1"/>
          <p:nvPr/>
        </p:nvSpPr>
        <p:spPr>
          <a:xfrm>
            <a:off x="5829142" y="2974438"/>
            <a:ext cx="60936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Caractérisation</a:t>
            </a:r>
            <a:r>
              <a:rPr lang="nl-BE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nl-BE" alt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forme</a:t>
            </a:r>
            <a:r>
              <a:rPr lang="nl-BE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furanose</a:t>
            </a:r>
            <a:r>
              <a:rPr lang="nl-BE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par RMN du </a:t>
            </a:r>
            <a:r>
              <a:rPr lang="nl-BE" altLang="fr-FR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nl-BE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fr-FR" alt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14">
            <a:extLst>
              <a:ext uri="{FF2B5EF4-FFF2-40B4-BE49-F238E27FC236}">
                <a16:creationId xmlns:a16="http://schemas.microsoft.com/office/drawing/2014/main" id="{1D724C43-3C42-4572-99DF-B90BA8816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862" y="3409359"/>
            <a:ext cx="38742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400" b="1" dirty="0" err="1">
                <a:cs typeface="Arial" panose="020B0604020202020204" pitchFamily="34" charset="0"/>
              </a:rPr>
              <a:t>Etape</a:t>
            </a:r>
            <a:r>
              <a:rPr lang="nl-BE" altLang="fr-FR" sz="1400" b="1" dirty="0">
                <a:cs typeface="Arial" panose="020B0604020202020204" pitchFamily="34" charset="0"/>
              </a:rPr>
              <a:t> 2</a:t>
            </a:r>
            <a:r>
              <a:rPr lang="nl-BE" altLang="fr-FR" sz="1400" dirty="0">
                <a:cs typeface="Arial" panose="020B0604020202020204" pitchFamily="34" charset="0"/>
              </a:rPr>
              <a:t> : </a:t>
            </a:r>
            <a:r>
              <a:rPr lang="nl-BE" altLang="fr-FR" sz="1400" dirty="0" err="1">
                <a:cs typeface="Arial" panose="020B0604020202020204" pitchFamily="34" charset="0"/>
              </a:rPr>
              <a:t>Acétolyse</a:t>
            </a:r>
            <a:r>
              <a:rPr lang="nl-BE" altLang="fr-FR" sz="1400" dirty="0">
                <a:cs typeface="Arial" panose="020B0604020202020204" pitchFamily="34" charset="0"/>
              </a:rPr>
              <a:t> de </a:t>
            </a:r>
            <a:r>
              <a:rPr lang="nl-BE" altLang="fr-FR" sz="1400" dirty="0" err="1">
                <a:cs typeface="Arial" panose="020B0604020202020204" pitchFamily="34" charset="0"/>
              </a:rPr>
              <a:t>l’intermédiaire</a:t>
            </a:r>
            <a:r>
              <a:rPr lang="nl-BE" altLang="fr-FR" sz="1400" dirty="0">
                <a:cs typeface="Arial" panose="020B0604020202020204" pitchFamily="34" charset="0"/>
              </a:rPr>
              <a:t> 1</a:t>
            </a:r>
            <a:endParaRPr lang="fr-FR" altLang="fr-FR" sz="1400" dirty="0">
              <a:cs typeface="Arial" panose="020B0604020202020204" pitchFamily="34" charset="0"/>
            </a:endParaRPr>
          </a:p>
        </p:txBody>
      </p:sp>
      <p:sp>
        <p:nvSpPr>
          <p:cNvPr id="29" name="Text Box 14">
            <a:extLst>
              <a:ext uri="{FF2B5EF4-FFF2-40B4-BE49-F238E27FC236}">
                <a16:creationId xmlns:a16="http://schemas.microsoft.com/office/drawing/2014/main" id="{586953E1-0AF7-4205-BBF6-FD5AAA173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342" y="3783820"/>
            <a:ext cx="6093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400" b="1" dirty="0" err="1">
                <a:cs typeface="Arial" panose="020B0604020202020204" pitchFamily="34" charset="0"/>
              </a:rPr>
              <a:t>Etape</a:t>
            </a:r>
            <a:r>
              <a:rPr lang="nl-BE" altLang="fr-FR" sz="1400" b="1" dirty="0">
                <a:cs typeface="Arial" panose="020B0604020202020204" pitchFamily="34" charset="0"/>
              </a:rPr>
              <a:t> 3</a:t>
            </a:r>
            <a:r>
              <a:rPr lang="nl-BE" altLang="fr-FR" sz="1400" dirty="0">
                <a:cs typeface="Arial" panose="020B0604020202020204" pitchFamily="34" charset="0"/>
              </a:rPr>
              <a:t> : Hydrolyse </a:t>
            </a:r>
            <a:r>
              <a:rPr lang="nl-BE" altLang="fr-FR" sz="1400" dirty="0" err="1">
                <a:cs typeface="Arial" panose="020B0604020202020204" pitchFamily="34" charset="0"/>
              </a:rPr>
              <a:t>sélective</a:t>
            </a:r>
            <a:r>
              <a:rPr lang="nl-BE" altLang="fr-FR" sz="1400" dirty="0">
                <a:cs typeface="Arial" panose="020B0604020202020204" pitchFamily="34" charset="0"/>
              </a:rPr>
              <a:t> de </a:t>
            </a:r>
            <a:r>
              <a:rPr lang="nl-BE" altLang="fr-FR" sz="1400" dirty="0" err="1">
                <a:cs typeface="Arial" panose="020B0604020202020204" pitchFamily="34" charset="0"/>
              </a:rPr>
              <a:t>l’acétate</a:t>
            </a:r>
            <a:r>
              <a:rPr lang="nl-BE" altLang="fr-FR" sz="1400" dirty="0">
                <a:cs typeface="Arial" panose="020B0604020202020204" pitchFamily="34" charset="0"/>
              </a:rPr>
              <a:t> en </a:t>
            </a:r>
            <a:r>
              <a:rPr lang="nl-BE" altLang="fr-FR" sz="1400" dirty="0" err="1">
                <a:cs typeface="Arial" panose="020B0604020202020204" pitchFamily="34" charset="0"/>
              </a:rPr>
              <a:t>position</a:t>
            </a:r>
            <a:r>
              <a:rPr lang="nl-BE" altLang="fr-FR" sz="1400" dirty="0"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cs typeface="Arial" panose="020B0604020202020204" pitchFamily="34" charset="0"/>
              </a:rPr>
              <a:t>anomérique</a:t>
            </a:r>
            <a:endParaRPr lang="fr-FR" altLang="fr-FR" sz="1400" dirty="0">
              <a:cs typeface="Arial" panose="020B0604020202020204" pitchFamily="34" charset="0"/>
            </a:endParaRPr>
          </a:p>
        </p:txBody>
      </p:sp>
      <p:sp>
        <p:nvSpPr>
          <p:cNvPr id="30" name="Text Box 14">
            <a:extLst>
              <a:ext uri="{FF2B5EF4-FFF2-40B4-BE49-F238E27FC236}">
                <a16:creationId xmlns:a16="http://schemas.microsoft.com/office/drawing/2014/main" id="{85742DD8-8F06-44EE-8474-C6B0B3CA8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4576" y="4183305"/>
            <a:ext cx="391713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400" b="1" dirty="0" err="1">
                <a:cs typeface="Arial" panose="020B0604020202020204" pitchFamily="34" charset="0"/>
              </a:rPr>
              <a:t>Etape</a:t>
            </a:r>
            <a:r>
              <a:rPr lang="nl-BE" altLang="fr-FR" sz="1400" b="1" dirty="0">
                <a:cs typeface="Arial" panose="020B0604020202020204" pitchFamily="34" charset="0"/>
              </a:rPr>
              <a:t> 4 </a:t>
            </a:r>
            <a:r>
              <a:rPr lang="nl-BE" altLang="fr-FR" sz="1400" dirty="0">
                <a:cs typeface="Arial" panose="020B0604020202020204" pitchFamily="34" charset="0"/>
              </a:rPr>
              <a:t>: </a:t>
            </a:r>
            <a:r>
              <a:rPr lang="nl-BE" altLang="fr-FR" sz="1400" dirty="0" err="1">
                <a:cs typeface="Arial" panose="020B0604020202020204" pitchFamily="34" charset="0"/>
              </a:rPr>
              <a:t>Fluoration</a:t>
            </a:r>
            <a:r>
              <a:rPr lang="nl-BE" altLang="fr-FR" sz="1400" dirty="0">
                <a:cs typeface="Arial" panose="020B0604020202020204" pitchFamily="34" charset="0"/>
              </a:rPr>
              <a:t> de </a:t>
            </a:r>
            <a:r>
              <a:rPr lang="nl-BE" altLang="fr-FR" sz="1400" dirty="0" err="1">
                <a:cs typeface="Arial" panose="020B0604020202020204" pitchFamily="34" charset="0"/>
              </a:rPr>
              <a:t>l’intermédiaire</a:t>
            </a:r>
            <a:r>
              <a:rPr lang="nl-BE" altLang="fr-FR" sz="1400" dirty="0">
                <a:cs typeface="Arial" panose="020B0604020202020204" pitchFamily="34" charset="0"/>
              </a:rPr>
              <a:t> 3</a:t>
            </a:r>
            <a:endParaRPr lang="fr-FR" altLang="fr-FR" sz="1400" dirty="0">
              <a:cs typeface="Arial" panose="020B0604020202020204" pitchFamily="34" charset="0"/>
            </a:endParaRPr>
          </a:p>
        </p:txBody>
      </p:sp>
      <p:sp>
        <p:nvSpPr>
          <p:cNvPr id="17" name="Flèche : bas 16">
            <a:extLst>
              <a:ext uri="{FF2B5EF4-FFF2-40B4-BE49-F238E27FC236}">
                <a16:creationId xmlns:a16="http://schemas.microsoft.com/office/drawing/2014/main" id="{ACDB3738-58DD-409D-B07E-99E1530ABB85}"/>
              </a:ext>
            </a:extLst>
          </p:cNvPr>
          <p:cNvSpPr/>
          <p:nvPr/>
        </p:nvSpPr>
        <p:spPr>
          <a:xfrm>
            <a:off x="8255657" y="2394471"/>
            <a:ext cx="171450" cy="280854"/>
          </a:xfrm>
          <a:prstGeom prst="downArrow">
            <a:avLst/>
          </a:prstGeom>
          <a:solidFill>
            <a:srgbClr val="3259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1"/>
              </a:solidFill>
            </a:endParaRPr>
          </a:p>
        </p:txBody>
      </p:sp>
      <p:sp>
        <p:nvSpPr>
          <p:cNvPr id="18" name="Espace réservé du numéro de diapositive 2">
            <a:extLst>
              <a:ext uri="{FF2B5EF4-FFF2-40B4-BE49-F238E27FC236}">
                <a16:creationId xmlns:a16="http://schemas.microsoft.com/office/drawing/2014/main" id="{FAE397BD-38BB-4018-A503-29ADB3834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11</a:t>
            </a:fld>
            <a:endParaRPr lang="fr-FR" dirty="0"/>
          </a:p>
        </p:txBody>
      </p:sp>
      <p:pic>
        <p:nvPicPr>
          <p:cNvPr id="19" name="Picture 5">
            <a:extLst>
              <a:ext uri="{FF2B5EF4-FFF2-40B4-BE49-F238E27FC236}">
                <a16:creationId xmlns:a16="http://schemas.microsoft.com/office/drawing/2014/main" id="{4A38257C-F661-40F7-A320-1AC13F422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58" y="1689094"/>
            <a:ext cx="5537847" cy="288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985917A-9AE2-46CE-B582-9B7EB6CE3FE1}"/>
              </a:ext>
            </a:extLst>
          </p:cNvPr>
          <p:cNvSpPr/>
          <p:nvPr/>
        </p:nvSpPr>
        <p:spPr>
          <a:xfrm>
            <a:off x="60833" y="1653234"/>
            <a:ext cx="5622789" cy="29028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Picture 2" descr="ENSCR">
            <a:extLst>
              <a:ext uri="{FF2B5EF4-FFF2-40B4-BE49-F238E27FC236}">
                <a16:creationId xmlns:a16="http://schemas.microsoft.com/office/drawing/2014/main" id="{D40CDE04-2253-49BD-949D-694DE0477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478002"/>
            <a:ext cx="1195375" cy="60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3553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000" b="1" i="1" dirty="0">
                <a:cs typeface="Arial" panose="020B0604020202020204" pitchFamily="34" charset="0"/>
              </a:rPr>
              <a:t>DEA : </a:t>
            </a:r>
            <a:r>
              <a:rPr lang="nl-BE" altLang="fr-FR" sz="2000" b="1" i="1" dirty="0" err="1">
                <a:cs typeface="Arial" panose="020B0604020202020204" pitchFamily="34" charset="0"/>
              </a:rPr>
              <a:t>Synthèse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chimioenzymatique</a:t>
            </a:r>
            <a:r>
              <a:rPr lang="nl-BE" altLang="fr-FR" sz="2000" b="1" i="1" dirty="0">
                <a:cs typeface="Arial" panose="020B0604020202020204" pitchFamily="34" charset="0"/>
              </a:rPr>
              <a:t> de </a:t>
            </a:r>
            <a:r>
              <a:rPr lang="nl-BE" altLang="fr-FR" sz="2000" b="1" i="1" dirty="0" err="1">
                <a:cs typeface="Arial" panose="020B0604020202020204" pitchFamily="34" charset="0"/>
              </a:rPr>
              <a:t>dérivés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glycofuranosidiques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8" name="Picture 4" descr="Université de Rennes 1 logo">
            <a:extLst>
              <a:ext uri="{FF2B5EF4-FFF2-40B4-BE49-F238E27FC236}">
                <a16:creationId xmlns:a16="http://schemas.microsoft.com/office/drawing/2014/main" id="{E7D1BC3D-1E89-4E75-957D-05032FF2E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1176296"/>
            <a:ext cx="1195375" cy="43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 Box 14">
            <a:extLst>
              <a:ext uri="{FF2B5EF4-FFF2-40B4-BE49-F238E27FC236}">
                <a16:creationId xmlns:a16="http://schemas.microsoft.com/office/drawing/2014/main" id="{5DE78BC1-85B0-41F0-A2C3-4A32CA2D8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19" y="5139856"/>
            <a:ext cx="11401442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500" b="1" dirty="0" err="1">
                <a:cs typeface="Arial" panose="020B0604020202020204" pitchFamily="34" charset="0"/>
              </a:rPr>
              <a:t>Déprotection</a:t>
            </a:r>
            <a:r>
              <a:rPr lang="nl-BE" altLang="fr-FR" sz="1500" b="1" dirty="0">
                <a:cs typeface="Arial" panose="020B0604020202020204" pitchFamily="34" charset="0"/>
              </a:rPr>
              <a:t> </a:t>
            </a:r>
            <a:r>
              <a:rPr lang="nl-BE" altLang="fr-FR" sz="1500" b="1" dirty="0" err="1">
                <a:cs typeface="Arial" panose="020B0604020202020204" pitchFamily="34" charset="0"/>
              </a:rPr>
              <a:t>enzymatique</a:t>
            </a:r>
            <a:r>
              <a:rPr lang="nl-BE" altLang="fr-FR" sz="1500" b="1" dirty="0">
                <a:cs typeface="Arial" panose="020B0604020202020204" pitchFamily="34" charset="0"/>
              </a:rPr>
              <a:t> du </a:t>
            </a:r>
            <a:r>
              <a:rPr lang="nl-BE" altLang="fr-FR" sz="1500" b="1" dirty="0" err="1">
                <a:cs typeface="Arial" panose="020B0604020202020204" pitchFamily="34" charset="0"/>
              </a:rPr>
              <a:t>fluorure</a:t>
            </a:r>
            <a:r>
              <a:rPr lang="nl-BE" altLang="fr-FR" sz="1500" b="1" dirty="0">
                <a:cs typeface="Arial" panose="020B0604020202020204" pitchFamily="34" charset="0"/>
              </a:rPr>
              <a:t> de 2,3,5-tri-</a:t>
            </a:r>
            <a:r>
              <a:rPr lang="nl-BE" altLang="fr-FR" sz="1500" b="1" i="1" dirty="0">
                <a:cs typeface="Arial" panose="020B0604020202020204" pitchFamily="34" charset="0"/>
              </a:rPr>
              <a:t>O</a:t>
            </a:r>
            <a:r>
              <a:rPr lang="nl-BE" altLang="fr-FR" sz="1500" b="1" dirty="0">
                <a:cs typeface="Arial" panose="020B0604020202020204" pitchFamily="34" charset="0"/>
              </a:rPr>
              <a:t>-benzoyl-L-arabinofuranosyle </a:t>
            </a:r>
            <a:r>
              <a:rPr lang="nl-BE" altLang="fr-FR" sz="1500" dirty="0">
                <a:cs typeface="Arial" panose="020B0604020202020204" pitchFamily="34" charset="0"/>
              </a:rPr>
              <a:t>: </a:t>
            </a:r>
            <a:r>
              <a:rPr lang="nl-BE" altLang="fr-FR" sz="1500" dirty="0" err="1">
                <a:cs typeface="Arial" panose="020B0604020202020204" pitchFamily="34" charset="0"/>
              </a:rPr>
              <a:t>Stabilité</a:t>
            </a:r>
            <a:r>
              <a:rPr lang="nl-BE" altLang="fr-FR" sz="1500" dirty="0">
                <a:cs typeface="Arial" panose="020B0604020202020204" pitchFamily="34" charset="0"/>
              </a:rPr>
              <a:t> du </a:t>
            </a:r>
            <a:r>
              <a:rPr lang="nl-BE" altLang="fr-FR" sz="1500" dirty="0" err="1">
                <a:cs typeface="Arial" panose="020B0604020202020204" pitchFamily="34" charset="0"/>
              </a:rPr>
              <a:t>substrat</a:t>
            </a:r>
            <a:r>
              <a:rPr lang="nl-BE" altLang="fr-FR" sz="1500" dirty="0">
                <a:cs typeface="Arial" panose="020B0604020202020204" pitchFamily="34" charset="0"/>
              </a:rPr>
              <a:t> et </a:t>
            </a:r>
            <a:r>
              <a:rPr lang="nl-BE" altLang="fr-FR" sz="1500" dirty="0" err="1">
                <a:cs typeface="Arial" panose="020B0604020202020204" pitchFamily="34" charset="0"/>
              </a:rPr>
              <a:t>essais</a:t>
            </a:r>
            <a:r>
              <a:rPr lang="nl-BE" altLang="fr-FR" sz="1500" dirty="0">
                <a:cs typeface="Arial" panose="020B0604020202020204" pitchFamily="34" charset="0"/>
              </a:rPr>
              <a:t> </a:t>
            </a:r>
            <a:r>
              <a:rPr lang="nl-BE" altLang="fr-FR" sz="1500" dirty="0" err="1">
                <a:cs typeface="Arial" panose="020B0604020202020204" pitchFamily="34" charset="0"/>
              </a:rPr>
              <a:t>enzymatiques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26" name="Text Box 14">
            <a:extLst>
              <a:ext uri="{FF2B5EF4-FFF2-40B4-BE49-F238E27FC236}">
                <a16:creationId xmlns:a16="http://schemas.microsoft.com/office/drawing/2014/main" id="{264DC705-6487-4206-B6E3-B5EBCA972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39" y="5592301"/>
            <a:ext cx="10215574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500" b="1" dirty="0" err="1">
                <a:cs typeface="Arial" panose="020B0604020202020204" pitchFamily="34" charset="0"/>
              </a:rPr>
              <a:t>Déprotection</a:t>
            </a:r>
            <a:r>
              <a:rPr lang="nl-BE" altLang="fr-FR" sz="1500" b="1" dirty="0">
                <a:cs typeface="Arial" panose="020B0604020202020204" pitchFamily="34" charset="0"/>
              </a:rPr>
              <a:t> </a:t>
            </a:r>
            <a:r>
              <a:rPr lang="nl-BE" altLang="fr-FR" sz="1500" b="1" dirty="0" err="1">
                <a:cs typeface="Arial" panose="020B0604020202020204" pitchFamily="34" charset="0"/>
              </a:rPr>
              <a:t>chimique</a:t>
            </a:r>
            <a:r>
              <a:rPr lang="nl-BE" altLang="fr-FR" sz="1500" b="1" dirty="0">
                <a:cs typeface="Arial" panose="020B0604020202020204" pitchFamily="34" charset="0"/>
              </a:rPr>
              <a:t> du </a:t>
            </a:r>
            <a:r>
              <a:rPr lang="nl-BE" altLang="fr-FR" sz="1500" b="1" dirty="0" err="1">
                <a:cs typeface="Arial" panose="020B0604020202020204" pitchFamily="34" charset="0"/>
              </a:rPr>
              <a:t>fluorure</a:t>
            </a:r>
            <a:r>
              <a:rPr lang="nl-BE" altLang="fr-FR" sz="1500" b="1" dirty="0">
                <a:cs typeface="Arial" panose="020B0604020202020204" pitchFamily="34" charset="0"/>
              </a:rPr>
              <a:t> de 2,3,5-tri-</a:t>
            </a:r>
            <a:r>
              <a:rPr lang="nl-BE" altLang="fr-FR" sz="1500" b="1" i="1" dirty="0">
                <a:cs typeface="Arial" panose="020B0604020202020204" pitchFamily="34" charset="0"/>
              </a:rPr>
              <a:t>O</a:t>
            </a:r>
            <a:r>
              <a:rPr lang="nl-BE" altLang="fr-FR" sz="1500" b="1" dirty="0">
                <a:cs typeface="Arial" panose="020B0604020202020204" pitchFamily="34" charset="0"/>
              </a:rPr>
              <a:t>-benzoyl-L-arabinofuranosyle </a:t>
            </a:r>
            <a:r>
              <a:rPr lang="nl-BE" altLang="fr-FR" sz="1500" dirty="0">
                <a:cs typeface="Arial" panose="020B0604020202020204" pitchFamily="34" charset="0"/>
              </a:rPr>
              <a:t>: </a:t>
            </a:r>
            <a:r>
              <a:rPr lang="nl-BE" altLang="fr-FR" sz="1500" dirty="0" err="1">
                <a:cs typeface="Arial" panose="020B0604020202020204" pitchFamily="34" charset="0"/>
              </a:rPr>
              <a:t>Suivi</a:t>
            </a:r>
            <a:r>
              <a:rPr lang="nl-BE" altLang="fr-FR" sz="1500" dirty="0">
                <a:cs typeface="Arial" panose="020B0604020202020204" pitchFamily="34" charset="0"/>
              </a:rPr>
              <a:t> CCM et </a:t>
            </a:r>
            <a:r>
              <a:rPr lang="nl-BE" altLang="fr-FR" sz="1500" dirty="0" err="1">
                <a:cs typeface="Arial" panose="020B0604020202020204" pitchFamily="34" charset="0"/>
              </a:rPr>
              <a:t>suivi</a:t>
            </a:r>
            <a:r>
              <a:rPr lang="nl-BE" altLang="fr-FR" sz="1500" dirty="0">
                <a:cs typeface="Arial" panose="020B0604020202020204" pitchFamily="34" charset="0"/>
              </a:rPr>
              <a:t> RMN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19" name="Espace réservé du numéro de diapositive 2">
            <a:extLst>
              <a:ext uri="{FF2B5EF4-FFF2-40B4-BE49-F238E27FC236}">
                <a16:creationId xmlns:a16="http://schemas.microsoft.com/office/drawing/2014/main" id="{03C1E384-86E2-47CA-9F04-002E550CD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12</a:t>
            </a:fld>
            <a:endParaRPr lang="fr-FR" dirty="0"/>
          </a:p>
        </p:txBody>
      </p:sp>
      <p:pic>
        <p:nvPicPr>
          <p:cNvPr id="27" name="Picture 5">
            <a:extLst>
              <a:ext uri="{FF2B5EF4-FFF2-40B4-BE49-F238E27FC236}">
                <a16:creationId xmlns:a16="http://schemas.microsoft.com/office/drawing/2014/main" id="{9798D608-1D34-4408-A08F-9E51FCF4F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58" y="1689094"/>
            <a:ext cx="5537847" cy="288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 Box 14">
            <a:extLst>
              <a:ext uri="{FF2B5EF4-FFF2-40B4-BE49-F238E27FC236}">
                <a16:creationId xmlns:a16="http://schemas.microsoft.com/office/drawing/2014/main" id="{7782F8B2-C386-4FBD-92E2-0A9CB478B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5587" y="1755281"/>
            <a:ext cx="5913001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400" b="1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Etape</a:t>
            </a:r>
            <a:r>
              <a:rPr lang="nl-BE" altLang="fr-FR" sz="1400" b="1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1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: </a:t>
            </a: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Obtention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du L-</a:t>
            </a: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arabinofuranoside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de </a:t>
            </a: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méthyle</a:t>
            </a:r>
            <a:endParaRPr lang="nl-BE" altLang="fr-FR" sz="1400" dirty="0">
              <a:solidFill>
                <a:schemeClr val="bg1">
                  <a:lumMod val="65000"/>
                </a:schemeClr>
              </a:solidFill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Puis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protection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des </a:t>
            </a: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hydoxyles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restants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par des </a:t>
            </a: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groupements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benzoates</a:t>
            </a:r>
            <a:endParaRPr lang="fr-FR" altLang="fr-FR" sz="1400" dirty="0">
              <a:solidFill>
                <a:schemeClr val="bg1">
                  <a:lumMod val="6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1" name="Text Box 14">
            <a:extLst>
              <a:ext uri="{FF2B5EF4-FFF2-40B4-BE49-F238E27FC236}">
                <a16:creationId xmlns:a16="http://schemas.microsoft.com/office/drawing/2014/main" id="{EB016BF0-16EB-4BCE-B9D3-052904831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883" y="2648430"/>
            <a:ext cx="53959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Caractérisation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des </a:t>
            </a: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anomères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l-GR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α</a:t>
            </a:r>
            <a:r>
              <a:rPr lang="fr-FR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et </a:t>
            </a:r>
            <a:r>
              <a:rPr lang="el-GR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β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par RMN du proton</a:t>
            </a:r>
            <a:endParaRPr lang="fr-FR" altLang="fr-FR" sz="1400" dirty="0">
              <a:solidFill>
                <a:schemeClr val="bg1">
                  <a:lumMod val="6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A78FA807-3282-4D76-8A7E-77EFDCD59A71}"/>
              </a:ext>
            </a:extLst>
          </p:cNvPr>
          <p:cNvSpPr txBox="1"/>
          <p:nvPr/>
        </p:nvSpPr>
        <p:spPr>
          <a:xfrm>
            <a:off x="5829142" y="2974438"/>
            <a:ext cx="60936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Caractérisation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forme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furanose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 RMN du </a:t>
            </a:r>
            <a:r>
              <a:rPr lang="nl-BE" altLang="fr-FR" sz="1400" baseline="30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fr-FR" altLang="fr-FR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14">
            <a:extLst>
              <a:ext uri="{FF2B5EF4-FFF2-40B4-BE49-F238E27FC236}">
                <a16:creationId xmlns:a16="http://schemas.microsoft.com/office/drawing/2014/main" id="{FF670027-39C9-4182-9E61-68069115B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862" y="3409359"/>
            <a:ext cx="38742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400" b="1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Etape</a:t>
            </a:r>
            <a:r>
              <a:rPr lang="nl-BE" altLang="fr-FR" sz="1400" b="1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2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: </a:t>
            </a: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Acétolyse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de </a:t>
            </a: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l’intermédiaire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1</a:t>
            </a:r>
            <a:endParaRPr lang="fr-FR" altLang="fr-FR" sz="1400" dirty="0">
              <a:solidFill>
                <a:schemeClr val="bg1">
                  <a:lumMod val="6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4" name="Text Box 14">
            <a:extLst>
              <a:ext uri="{FF2B5EF4-FFF2-40B4-BE49-F238E27FC236}">
                <a16:creationId xmlns:a16="http://schemas.microsoft.com/office/drawing/2014/main" id="{55EF89DA-CF46-4D56-8951-57FBB2357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342" y="3783820"/>
            <a:ext cx="6093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400" b="1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Etape</a:t>
            </a:r>
            <a:r>
              <a:rPr lang="nl-BE" altLang="fr-FR" sz="1400" b="1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3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: Hydrolyse </a:t>
            </a: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sélective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de </a:t>
            </a: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l’acétate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en </a:t>
            </a: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position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anomérique</a:t>
            </a:r>
            <a:endParaRPr lang="fr-FR" altLang="fr-FR" sz="1400" dirty="0">
              <a:solidFill>
                <a:schemeClr val="bg1">
                  <a:lumMod val="6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5" name="Text Box 14">
            <a:extLst>
              <a:ext uri="{FF2B5EF4-FFF2-40B4-BE49-F238E27FC236}">
                <a16:creationId xmlns:a16="http://schemas.microsoft.com/office/drawing/2014/main" id="{9DA57FB9-412A-472C-91F3-9A0362D34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4576" y="4183305"/>
            <a:ext cx="391713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400" b="1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Etape</a:t>
            </a:r>
            <a:r>
              <a:rPr lang="nl-BE" altLang="fr-FR" sz="1400" b="1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4 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: </a:t>
            </a: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Fluoration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de </a:t>
            </a:r>
            <a:r>
              <a:rPr lang="nl-BE" altLang="fr-FR" sz="1400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l’intermédiaire</a:t>
            </a:r>
            <a:r>
              <a:rPr lang="nl-BE" altLang="fr-FR" sz="14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3</a:t>
            </a:r>
            <a:endParaRPr lang="fr-FR" altLang="fr-FR" sz="1400" dirty="0">
              <a:solidFill>
                <a:schemeClr val="bg1">
                  <a:lumMod val="6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6" name="Flèche : bas 35">
            <a:extLst>
              <a:ext uri="{FF2B5EF4-FFF2-40B4-BE49-F238E27FC236}">
                <a16:creationId xmlns:a16="http://schemas.microsoft.com/office/drawing/2014/main" id="{624F5545-FD6E-484C-A034-4D4826F869F8}"/>
              </a:ext>
            </a:extLst>
          </p:cNvPr>
          <p:cNvSpPr/>
          <p:nvPr/>
        </p:nvSpPr>
        <p:spPr>
          <a:xfrm>
            <a:off x="8255657" y="2394471"/>
            <a:ext cx="171450" cy="280854"/>
          </a:xfrm>
          <a:prstGeom prst="downArrow">
            <a:avLst/>
          </a:prstGeom>
          <a:solidFill>
            <a:srgbClr val="3259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DE322C3-86C3-4E25-AFC6-186C186D59BA}"/>
              </a:ext>
            </a:extLst>
          </p:cNvPr>
          <p:cNvSpPr/>
          <p:nvPr/>
        </p:nvSpPr>
        <p:spPr>
          <a:xfrm>
            <a:off x="60833" y="1653234"/>
            <a:ext cx="5622789" cy="290289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Text Box 14">
            <a:extLst>
              <a:ext uri="{FF2B5EF4-FFF2-40B4-BE49-F238E27FC236}">
                <a16:creationId xmlns:a16="http://schemas.microsoft.com/office/drawing/2014/main" id="{2CD7F240-A320-4D53-BC36-C9A33FD4F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28349" y="4506593"/>
            <a:ext cx="60002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400" b="1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Synthèse</a:t>
            </a:r>
            <a:r>
              <a:rPr lang="nl-BE" altLang="fr-FR" sz="1400" b="1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du </a:t>
            </a:r>
            <a:r>
              <a:rPr lang="nl-BE" altLang="fr-FR" sz="1400" b="1" dirty="0" err="1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fluorure</a:t>
            </a:r>
            <a:r>
              <a:rPr lang="nl-BE" altLang="fr-FR" sz="1400" b="1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 de 2,3,5-tri-</a:t>
            </a:r>
            <a:r>
              <a:rPr lang="nl-BE" altLang="fr-FR" sz="1400" b="1" i="1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O</a:t>
            </a:r>
            <a:r>
              <a:rPr lang="nl-BE" altLang="fr-FR" sz="1400" b="1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</a:rPr>
              <a:t>-benzoyl-L-arabinofuranosyle</a:t>
            </a:r>
            <a:endParaRPr lang="fr-FR" altLang="fr-FR" sz="1400" b="1" dirty="0">
              <a:solidFill>
                <a:schemeClr val="bg1">
                  <a:lumMod val="65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21" name="Picture 2" descr="ENSCR">
            <a:extLst>
              <a:ext uri="{FF2B5EF4-FFF2-40B4-BE49-F238E27FC236}">
                <a16:creationId xmlns:a16="http://schemas.microsoft.com/office/drawing/2014/main" id="{D40CDE04-2253-49BD-949D-694DE0477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478002"/>
            <a:ext cx="1195375" cy="60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7666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space réservé du numéro de diapositive 2">
            <a:extLst>
              <a:ext uri="{FF2B5EF4-FFF2-40B4-BE49-F238E27FC236}">
                <a16:creationId xmlns:a16="http://schemas.microsoft.com/office/drawing/2014/main" id="{03C1E384-86E2-47CA-9F04-002E550CD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13</a:t>
            </a:fld>
            <a:endParaRPr lang="fr-FR" dirty="0"/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F6CD3AEF-DEA4-4A5D-B8B1-0555F14CC33C}"/>
              </a:ext>
            </a:extLst>
          </p:cNvPr>
          <p:cNvGrpSpPr/>
          <p:nvPr/>
        </p:nvGrpSpPr>
        <p:grpSpPr>
          <a:xfrm>
            <a:off x="983853" y="1609731"/>
            <a:ext cx="8131593" cy="4808706"/>
            <a:chOff x="983853" y="1609731"/>
            <a:chExt cx="8131593" cy="4808706"/>
          </a:xfrm>
        </p:grpSpPr>
        <p:grpSp>
          <p:nvGrpSpPr>
            <p:cNvPr id="7" name="Groupe 6">
              <a:extLst>
                <a:ext uri="{FF2B5EF4-FFF2-40B4-BE49-F238E27FC236}">
                  <a16:creationId xmlns:a16="http://schemas.microsoft.com/office/drawing/2014/main" id="{37C7BBE8-DFBC-49F6-ACAD-87E9E4502812}"/>
                </a:ext>
              </a:extLst>
            </p:cNvPr>
            <p:cNvGrpSpPr/>
            <p:nvPr/>
          </p:nvGrpSpPr>
          <p:grpSpPr>
            <a:xfrm>
              <a:off x="983853" y="1609731"/>
              <a:ext cx="8131593" cy="4798057"/>
              <a:chOff x="983853" y="1609731"/>
              <a:chExt cx="8131593" cy="4798057"/>
            </a:xfrm>
          </p:grpSpPr>
          <p:pic>
            <p:nvPicPr>
              <p:cNvPr id="3" name="Image 2">
                <a:extLst>
                  <a:ext uri="{FF2B5EF4-FFF2-40B4-BE49-F238E27FC236}">
                    <a16:creationId xmlns:a16="http://schemas.microsoft.com/office/drawing/2014/main" id="{A443E3E9-90AC-4AAE-BE4C-1F0B444101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83853" y="1609731"/>
                <a:ext cx="7892402" cy="4798057"/>
              </a:xfrm>
              <a:prstGeom prst="rect">
                <a:avLst/>
              </a:prstGeom>
            </p:spPr>
          </p:pic>
          <p:sp>
            <p:nvSpPr>
              <p:cNvPr id="14" name="Text Box 14">
                <a:extLst>
                  <a:ext uri="{FF2B5EF4-FFF2-40B4-BE49-F238E27FC236}">
                    <a16:creationId xmlns:a16="http://schemas.microsoft.com/office/drawing/2014/main" id="{55702A55-E893-41A4-9B46-19B73BE2E4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76382" y="5735701"/>
                <a:ext cx="2155474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</a:t>
                </a:r>
                <a:r>
                  <a:rPr lang="nl-BE" altLang="fr-FR" sz="1300" dirty="0" err="1">
                    <a:cs typeface="Arial" panose="020B0604020202020204" pitchFamily="34" charset="0"/>
                  </a:rPr>
                  <a:t>quelques</a:t>
                </a:r>
                <a:r>
                  <a:rPr lang="nl-BE" altLang="fr-FR" sz="1300" dirty="0">
                    <a:cs typeface="Arial" panose="020B0604020202020204" pitchFamily="34" charset="0"/>
                  </a:rPr>
                  <a:t> minutes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5" name="Text Box 14">
                <a:extLst>
                  <a:ext uri="{FF2B5EF4-FFF2-40B4-BE49-F238E27FC236}">
                    <a16:creationId xmlns:a16="http://schemas.microsoft.com/office/drawing/2014/main" id="{33C5DFE7-DB2C-40D3-8489-35A5F9A232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8782" y="5436684"/>
                <a:ext cx="89893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6" name="Text Box 14">
                <a:extLst>
                  <a:ext uri="{FF2B5EF4-FFF2-40B4-BE49-F238E27FC236}">
                    <a16:creationId xmlns:a16="http://schemas.microsoft.com/office/drawing/2014/main" id="{0946B1BE-9FFA-421E-9ABA-80F2D0DB0A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32" y="5126090"/>
                <a:ext cx="89893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3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7" name="Text Box 14">
                <a:extLst>
                  <a:ext uri="{FF2B5EF4-FFF2-40B4-BE49-F238E27FC236}">
                    <a16:creationId xmlns:a16="http://schemas.microsoft.com/office/drawing/2014/main" id="{5F003F71-2BCF-4CE3-985E-751BCF12F4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75707" y="4827076"/>
                <a:ext cx="89893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5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8" name="Text Box 14">
                <a:extLst>
                  <a:ext uri="{FF2B5EF4-FFF2-40B4-BE49-F238E27FC236}">
                    <a16:creationId xmlns:a16="http://schemas.microsoft.com/office/drawing/2014/main" id="{9CBE2C61-F9C4-4787-9B9B-76DE6BD596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16532" y="4528064"/>
                <a:ext cx="1113068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15 h 30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0" name="Text Box 14">
                <a:extLst>
                  <a:ext uri="{FF2B5EF4-FFF2-40B4-BE49-F238E27FC236}">
                    <a16:creationId xmlns:a16="http://schemas.microsoft.com/office/drawing/2014/main" id="{71B79A93-1187-4435-A935-BA9AE1C924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49624" y="4217331"/>
                <a:ext cx="1113068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 jour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1" name="Text Box 14">
                <a:extLst>
                  <a:ext uri="{FF2B5EF4-FFF2-40B4-BE49-F238E27FC236}">
                    <a16:creationId xmlns:a16="http://schemas.microsoft.com/office/drawing/2014/main" id="{A3E21F83-58B6-4373-9DA7-69997EC582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78871" y="3906739"/>
                <a:ext cx="158417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 jour et 4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2" name="Text Box 14">
                <a:extLst>
                  <a:ext uri="{FF2B5EF4-FFF2-40B4-BE49-F238E27FC236}">
                    <a16:creationId xmlns:a16="http://schemas.microsoft.com/office/drawing/2014/main" id="{A69E8984-0B44-4DD8-8CC7-900807B705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31271" y="3596152"/>
                <a:ext cx="158417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 jour et 13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3" name="Text Box 14">
                <a:extLst>
                  <a:ext uri="{FF2B5EF4-FFF2-40B4-BE49-F238E27FC236}">
                    <a16:creationId xmlns:a16="http://schemas.microsoft.com/office/drawing/2014/main" id="{8314D6ED-26AA-4B22-828A-20A7BA3C84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60517" y="3297138"/>
                <a:ext cx="1157863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2 jours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4" name="Text Box 14">
                <a:extLst>
                  <a:ext uri="{FF2B5EF4-FFF2-40B4-BE49-F238E27FC236}">
                    <a16:creationId xmlns:a16="http://schemas.microsoft.com/office/drawing/2014/main" id="{9BBF3C6E-081A-44DB-96D9-F9EF8B0E62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89767" y="2986545"/>
                <a:ext cx="1157863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3 jours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5" name="Text Box 14">
                <a:extLst>
                  <a:ext uri="{FF2B5EF4-FFF2-40B4-BE49-F238E27FC236}">
                    <a16:creationId xmlns:a16="http://schemas.microsoft.com/office/drawing/2014/main" id="{2105AD41-AFAE-4DFA-AEE1-88A3131079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930592" y="2687531"/>
                <a:ext cx="1157863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6 jours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9B98320A-8CA1-448A-BC86-D5BC4EF22564}"/>
                </a:ext>
              </a:extLst>
            </p:cNvPr>
            <p:cNvGrpSpPr/>
            <p:nvPr/>
          </p:nvGrpSpPr>
          <p:grpSpPr>
            <a:xfrm>
              <a:off x="1425732" y="2052131"/>
              <a:ext cx="5737656" cy="4366306"/>
              <a:chOff x="1425732" y="2052131"/>
              <a:chExt cx="5737656" cy="4366306"/>
            </a:xfrm>
          </p:grpSpPr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579E797A-A0D2-456E-A3AD-F1531FE60A03}"/>
                  </a:ext>
                </a:extLst>
              </p:cNvPr>
              <p:cNvSpPr txBox="1"/>
              <p:nvPr/>
            </p:nvSpPr>
            <p:spPr>
              <a:xfrm>
                <a:off x="3402004" y="5634500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E9F0D3D9-C443-421B-9FDD-63ED86795D71}"/>
                  </a:ext>
                </a:extLst>
              </p:cNvPr>
              <p:cNvSpPr txBox="1"/>
              <p:nvPr/>
            </p:nvSpPr>
            <p:spPr>
              <a:xfrm>
                <a:off x="2477956" y="5636430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1EF5C8D6-1113-44F4-8DC6-2BCFEE482641}"/>
                  </a:ext>
                </a:extLst>
              </p:cNvPr>
              <p:cNvSpPr txBox="1"/>
              <p:nvPr/>
            </p:nvSpPr>
            <p:spPr>
              <a:xfrm>
                <a:off x="2283117" y="5337416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0E9DF464-9006-45CB-9D5B-A75B5FCB0957}"/>
                  </a:ext>
                </a:extLst>
              </p:cNvPr>
              <p:cNvSpPr txBox="1"/>
              <p:nvPr/>
            </p:nvSpPr>
            <p:spPr>
              <a:xfrm>
                <a:off x="3048973" y="4691157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545E2E65-0E17-4623-AF7F-5036CC0F1DCC}"/>
                  </a:ext>
                </a:extLst>
              </p:cNvPr>
              <p:cNvSpPr txBox="1"/>
              <p:nvPr/>
            </p:nvSpPr>
            <p:spPr>
              <a:xfrm>
                <a:off x="2449021" y="4450018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32" name="ZoneTexte 31">
                <a:extLst>
                  <a:ext uri="{FF2B5EF4-FFF2-40B4-BE49-F238E27FC236}">
                    <a16:creationId xmlns:a16="http://schemas.microsoft.com/office/drawing/2014/main" id="{77F9B38E-D5DA-4192-ADAD-A9690F61B2AF}"/>
                  </a:ext>
                </a:extLst>
              </p:cNvPr>
              <p:cNvSpPr txBox="1"/>
              <p:nvPr/>
            </p:nvSpPr>
            <p:spPr>
              <a:xfrm>
                <a:off x="3502323" y="2378155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B2A55199-730C-4273-8452-BF8CC4C1C498}"/>
                  </a:ext>
                </a:extLst>
              </p:cNvPr>
              <p:cNvSpPr txBox="1"/>
              <p:nvPr/>
            </p:nvSpPr>
            <p:spPr>
              <a:xfrm>
                <a:off x="3836053" y="2052131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34" name="ZoneTexte 33">
                <a:extLst>
                  <a:ext uri="{FF2B5EF4-FFF2-40B4-BE49-F238E27FC236}">
                    <a16:creationId xmlns:a16="http://schemas.microsoft.com/office/drawing/2014/main" id="{4898F1E2-690E-4107-960A-46FE1CFAEB30}"/>
                  </a:ext>
                </a:extLst>
              </p:cNvPr>
              <p:cNvSpPr txBox="1"/>
              <p:nvPr/>
            </p:nvSpPr>
            <p:spPr>
              <a:xfrm>
                <a:off x="4111910" y="2513197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827736F5-A5DA-4ED2-BEB5-E81A10629397}"/>
                  </a:ext>
                </a:extLst>
              </p:cNvPr>
              <p:cNvSpPr txBox="1"/>
              <p:nvPr/>
            </p:nvSpPr>
            <p:spPr>
              <a:xfrm>
                <a:off x="6637123" y="4413379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</a:p>
            </p:txBody>
          </p:sp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5DDA65F5-8227-4598-A17F-69BEE6E7E7C1}"/>
                  </a:ext>
                </a:extLst>
              </p:cNvPr>
              <p:cNvSpPr txBox="1"/>
              <p:nvPr/>
            </p:nvSpPr>
            <p:spPr>
              <a:xfrm>
                <a:off x="6961214" y="2063714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</a:p>
            </p:txBody>
          </p:sp>
          <p:sp>
            <p:nvSpPr>
              <p:cNvPr id="37" name="Text Box 14">
                <a:extLst>
                  <a:ext uri="{FF2B5EF4-FFF2-40B4-BE49-F238E27FC236}">
                    <a16:creationId xmlns:a16="http://schemas.microsoft.com/office/drawing/2014/main" id="{7CD5E6FF-EF4C-4651-BB54-29F6C2071E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42513" y="6126049"/>
                <a:ext cx="787080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(</a:t>
                </a:r>
                <a:r>
                  <a:rPr lang="nl-BE" altLang="fr-FR" sz="1300" dirty="0" err="1">
                    <a:solidFill>
                      <a:srgbClr val="FF0000"/>
                    </a:solidFill>
                    <a:cs typeface="Arial" panose="020B0604020202020204" pitchFamily="34" charset="0"/>
                  </a:rPr>
                  <a:t>ppm</a:t>
                </a:r>
                <a:r>
                  <a:rPr lang="nl-BE" altLang="fr-FR" sz="13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)</a:t>
                </a:r>
                <a:endParaRPr lang="fr-FR" altLang="fr-FR" sz="13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38" name="Text Box 14">
                <a:extLst>
                  <a:ext uri="{FF2B5EF4-FFF2-40B4-BE49-F238E27FC236}">
                    <a16:creationId xmlns:a16="http://schemas.microsoft.com/office/drawing/2014/main" id="{329D2685-FF0F-4AFC-8D38-45BC655BD8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29428" y="5955893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-130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39" name="Text Box 14">
                <a:extLst>
                  <a:ext uri="{FF2B5EF4-FFF2-40B4-BE49-F238E27FC236}">
                    <a16:creationId xmlns:a16="http://schemas.microsoft.com/office/drawing/2014/main" id="{6EF08643-ABB6-4C28-AC3F-E1E28785B9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4351" y="5957821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-125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0" name="Text Box 14">
                <a:extLst>
                  <a:ext uri="{FF2B5EF4-FFF2-40B4-BE49-F238E27FC236}">
                    <a16:creationId xmlns:a16="http://schemas.microsoft.com/office/drawing/2014/main" id="{3CFE3144-94FA-47DD-9FCE-A7CE2BD551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96129" y="5959749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-120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1" name="Text Box 14">
                <a:extLst>
                  <a:ext uri="{FF2B5EF4-FFF2-40B4-BE49-F238E27FC236}">
                    <a16:creationId xmlns:a16="http://schemas.microsoft.com/office/drawing/2014/main" id="{B008260F-D3D4-47EA-97E8-E91097E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68504" y="5957819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-140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2" name="Text Box 14">
                <a:extLst>
                  <a:ext uri="{FF2B5EF4-FFF2-40B4-BE49-F238E27FC236}">
                    <a16:creationId xmlns:a16="http://schemas.microsoft.com/office/drawing/2014/main" id="{A70A2D97-819D-4E5D-B5A8-9307D0A215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40283" y="5959750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-135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1F81D79-9D8B-47A5-A959-E288D73E434B}"/>
                  </a:ext>
                </a:extLst>
              </p:cNvPr>
              <p:cNvSpPr/>
              <p:nvPr/>
            </p:nvSpPr>
            <p:spPr>
              <a:xfrm rot="1399971">
                <a:off x="1425732" y="2378155"/>
                <a:ext cx="750309" cy="38522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48" name="Text Box 14">
            <a:extLst>
              <a:ext uri="{FF2B5EF4-FFF2-40B4-BE49-F238E27FC236}">
                <a16:creationId xmlns:a16="http://schemas.microsoft.com/office/drawing/2014/main" id="{8A316663-04AF-48CC-8B00-B55A28D21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804" y="915405"/>
            <a:ext cx="9068054" cy="669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500" b="1" dirty="0" err="1">
                <a:cs typeface="Arial" panose="020B0604020202020204" pitchFamily="34" charset="0"/>
              </a:rPr>
              <a:t>Déprotection</a:t>
            </a:r>
            <a:r>
              <a:rPr lang="nl-BE" altLang="fr-FR" sz="1500" b="1" dirty="0">
                <a:cs typeface="Arial" panose="020B0604020202020204" pitchFamily="34" charset="0"/>
              </a:rPr>
              <a:t> </a:t>
            </a:r>
            <a:r>
              <a:rPr lang="nl-BE" altLang="fr-FR" sz="1500" b="1" dirty="0" err="1">
                <a:cs typeface="Arial" panose="020B0604020202020204" pitchFamily="34" charset="0"/>
              </a:rPr>
              <a:t>chimique</a:t>
            </a:r>
            <a:r>
              <a:rPr lang="nl-BE" altLang="fr-FR" sz="1500" b="1" dirty="0">
                <a:cs typeface="Arial" panose="020B0604020202020204" pitchFamily="34" charset="0"/>
              </a:rPr>
              <a:t> du </a:t>
            </a:r>
            <a:r>
              <a:rPr lang="nl-BE" altLang="fr-FR" sz="1500" b="1" dirty="0" err="1">
                <a:cs typeface="Arial" panose="020B0604020202020204" pitchFamily="34" charset="0"/>
              </a:rPr>
              <a:t>fluorure</a:t>
            </a:r>
            <a:r>
              <a:rPr lang="nl-BE" altLang="fr-FR" sz="1500" b="1" dirty="0">
                <a:cs typeface="Arial" panose="020B0604020202020204" pitchFamily="34" charset="0"/>
              </a:rPr>
              <a:t> de 2,3,5-tri-</a:t>
            </a:r>
            <a:r>
              <a:rPr lang="nl-BE" altLang="fr-FR" sz="1500" b="1" i="1" dirty="0">
                <a:cs typeface="Arial" panose="020B0604020202020204" pitchFamily="34" charset="0"/>
              </a:rPr>
              <a:t>O</a:t>
            </a:r>
            <a:r>
              <a:rPr lang="nl-BE" altLang="fr-FR" sz="1500" b="1" dirty="0">
                <a:cs typeface="Arial" panose="020B0604020202020204" pitchFamily="34" charset="0"/>
              </a:rPr>
              <a:t>-benzoyl-</a:t>
            </a:r>
            <a:r>
              <a:rPr lang="el-GR" altLang="fr-FR" sz="1500" b="1" dirty="0">
                <a:cs typeface="Arial" panose="020B0604020202020204" pitchFamily="34" charset="0"/>
              </a:rPr>
              <a:t>α</a:t>
            </a:r>
            <a:r>
              <a:rPr lang="nl-BE" altLang="fr-FR" sz="1500" b="1" dirty="0">
                <a:cs typeface="Arial" panose="020B0604020202020204" pitchFamily="34" charset="0"/>
              </a:rPr>
              <a:t>-L-</a:t>
            </a:r>
            <a:r>
              <a:rPr lang="nl-BE" altLang="fr-FR" sz="1500" b="1" dirty="0" err="1">
                <a:cs typeface="Arial" panose="020B0604020202020204" pitchFamily="34" charset="0"/>
              </a:rPr>
              <a:t>arabinofuranosyle</a:t>
            </a:r>
            <a:r>
              <a:rPr lang="nl-BE" altLang="fr-FR" sz="1500" b="1" dirty="0">
                <a:cs typeface="Arial" panose="020B0604020202020204" pitchFamily="34" charset="0"/>
              </a:rPr>
              <a:t> </a:t>
            </a:r>
            <a:r>
              <a:rPr lang="nl-BE" altLang="fr-FR" sz="1500" dirty="0">
                <a:cs typeface="Arial" panose="020B0604020202020204" pitchFamily="34" charset="0"/>
              </a:rPr>
              <a:t>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nl-BE" altLang="fr-FR" sz="1500" dirty="0" err="1">
                <a:cs typeface="Arial" panose="020B0604020202020204" pitchFamily="34" charset="0"/>
              </a:rPr>
              <a:t>suivi</a:t>
            </a:r>
            <a:r>
              <a:rPr lang="nl-BE" altLang="fr-FR" sz="1500" dirty="0">
                <a:cs typeface="Arial" panose="020B0604020202020204" pitchFamily="34" charset="0"/>
              </a:rPr>
              <a:t> RMN </a:t>
            </a:r>
            <a:r>
              <a:rPr lang="nl-BE" altLang="fr-FR" sz="1500" baseline="30000" dirty="0">
                <a:cs typeface="Arial" panose="020B0604020202020204" pitchFamily="34" charset="0"/>
              </a:rPr>
              <a:t>19</a:t>
            </a:r>
            <a:r>
              <a:rPr lang="nl-BE" altLang="fr-FR" sz="1500" dirty="0">
                <a:cs typeface="Arial" panose="020B0604020202020204" pitchFamily="34" charset="0"/>
              </a:rPr>
              <a:t>F, dans </a:t>
            </a:r>
            <a:r>
              <a:rPr lang="nl-BE" altLang="fr-FR" sz="1500" dirty="0" err="1">
                <a:cs typeface="Arial" panose="020B0604020202020204" pitchFamily="34" charset="0"/>
              </a:rPr>
              <a:t>le</a:t>
            </a:r>
            <a:r>
              <a:rPr lang="nl-BE" altLang="fr-FR" sz="1500" dirty="0">
                <a:cs typeface="Arial" panose="020B0604020202020204" pitchFamily="34" charset="0"/>
              </a:rPr>
              <a:t> milieu </a:t>
            </a:r>
            <a:r>
              <a:rPr lang="nl-BE" altLang="fr-FR" sz="1500" dirty="0" err="1">
                <a:cs typeface="Arial" panose="020B0604020202020204" pitchFamily="34" charset="0"/>
              </a:rPr>
              <a:t>MeOH</a:t>
            </a:r>
            <a:r>
              <a:rPr lang="nl-BE" altLang="fr-FR" sz="1500" dirty="0">
                <a:cs typeface="Arial" panose="020B0604020202020204" pitchFamily="34" charset="0"/>
              </a:rPr>
              <a:t>/Et</a:t>
            </a:r>
            <a:r>
              <a:rPr lang="nl-BE" altLang="fr-FR" sz="1500" baseline="-25000" dirty="0">
                <a:cs typeface="Arial" panose="020B0604020202020204" pitchFamily="34" charset="0"/>
              </a:rPr>
              <a:t>3</a:t>
            </a:r>
            <a:r>
              <a:rPr lang="nl-BE" altLang="fr-FR" sz="1500" dirty="0">
                <a:cs typeface="Arial" panose="020B0604020202020204" pitchFamily="34" charset="0"/>
              </a:rPr>
              <a:t>N/H</a:t>
            </a:r>
            <a:r>
              <a:rPr lang="nl-BE" altLang="fr-FR" sz="1500" baseline="-25000" dirty="0">
                <a:cs typeface="Arial" panose="020B0604020202020204" pitchFamily="34" charset="0"/>
              </a:rPr>
              <a:t>2</a:t>
            </a:r>
            <a:r>
              <a:rPr lang="nl-BE" altLang="fr-FR" sz="1500" dirty="0">
                <a:cs typeface="Arial" panose="020B0604020202020204" pitchFamily="34" charset="0"/>
              </a:rPr>
              <a:t>O, 5/1/1, en </a:t>
            </a:r>
            <a:r>
              <a:rPr lang="nl-BE" altLang="fr-FR" sz="1500" dirty="0" err="1">
                <a:cs typeface="Arial" panose="020B0604020202020204" pitchFamily="34" charset="0"/>
              </a:rPr>
              <a:t>présence</a:t>
            </a:r>
            <a:r>
              <a:rPr lang="nl-BE" altLang="fr-FR" sz="1500" dirty="0">
                <a:cs typeface="Arial" panose="020B0604020202020204" pitchFamily="34" charset="0"/>
              </a:rPr>
              <a:t> </a:t>
            </a:r>
            <a:r>
              <a:rPr lang="nl-BE" altLang="fr-FR" sz="1500" dirty="0" err="1">
                <a:cs typeface="Arial" panose="020B0604020202020204" pitchFamily="34" charset="0"/>
              </a:rPr>
              <a:t>d’acétone</a:t>
            </a:r>
            <a:r>
              <a:rPr lang="nl-BE" altLang="fr-FR" sz="1500" dirty="0">
                <a:cs typeface="Arial" panose="020B0604020202020204" pitchFamily="34" charset="0"/>
              </a:rPr>
              <a:t> </a:t>
            </a:r>
            <a:r>
              <a:rPr lang="nl-BE" altLang="fr-FR" sz="1500" dirty="0" err="1">
                <a:cs typeface="Arial" panose="020B0604020202020204" pitchFamily="34" charset="0"/>
              </a:rPr>
              <a:t>deutérée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6FFA4063-E9DB-45ED-9F47-8F58EE9CC2AC}"/>
              </a:ext>
            </a:extLst>
          </p:cNvPr>
          <p:cNvGrpSpPr/>
          <p:nvPr/>
        </p:nvGrpSpPr>
        <p:grpSpPr>
          <a:xfrm>
            <a:off x="9273245" y="1681106"/>
            <a:ext cx="2592729" cy="1776270"/>
            <a:chOff x="9317620" y="1609731"/>
            <a:chExt cx="2592729" cy="177627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11F3B79-A3CA-4669-A398-90081C30E0DD}"/>
                </a:ext>
              </a:extLst>
            </p:cNvPr>
            <p:cNvSpPr/>
            <p:nvPr/>
          </p:nvSpPr>
          <p:spPr>
            <a:xfrm>
              <a:off x="9317620" y="1609731"/>
              <a:ext cx="2592729" cy="177627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aphicFrame>
          <p:nvGraphicFramePr>
            <p:cNvPr id="46" name="Objet 45">
              <a:extLst>
                <a:ext uri="{FF2B5EF4-FFF2-40B4-BE49-F238E27FC236}">
                  <a16:creationId xmlns:a16="http://schemas.microsoft.com/office/drawing/2014/main" id="{CA239F53-F792-4CCA-9818-42693FF3A50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18983263"/>
                </p:ext>
              </p:extLst>
            </p:nvPr>
          </p:nvGraphicFramePr>
          <p:xfrm>
            <a:off x="9428122" y="1830322"/>
            <a:ext cx="2371725" cy="1335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S ChemDraw Drawing" r:id="rId3" imgW="2147326" imgH="1210181" progId="ChemDraw.Document.6.0">
                    <p:embed/>
                  </p:oleObj>
                </mc:Choice>
                <mc:Fallback>
                  <p:oleObj name="CS ChemDraw Drawing" r:id="rId3" imgW="2147326" imgH="1210181" progId="ChemDraw.Document.6.0">
                    <p:embed/>
                    <p:pic>
                      <p:nvPicPr>
                        <p:cNvPr id="48" name="Objet 47">
                          <a:extLst>
                            <a:ext uri="{FF2B5EF4-FFF2-40B4-BE49-F238E27FC236}">
                              <a16:creationId xmlns:a16="http://schemas.microsoft.com/office/drawing/2014/main" id="{82990BE5-E356-4AA2-9170-7770DD0830C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9428122" y="1830322"/>
                          <a:ext cx="2371725" cy="13350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7" name="Picture 4" descr="Université de Rennes 1 logo">
            <a:extLst>
              <a:ext uri="{FF2B5EF4-FFF2-40B4-BE49-F238E27FC236}">
                <a16:creationId xmlns:a16="http://schemas.microsoft.com/office/drawing/2014/main" id="{E7D1BC3D-1E89-4E75-957D-05032FF2E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1176296"/>
            <a:ext cx="1195375" cy="43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ENSCR">
            <a:extLst>
              <a:ext uri="{FF2B5EF4-FFF2-40B4-BE49-F238E27FC236}">
                <a16:creationId xmlns:a16="http://schemas.microsoft.com/office/drawing/2014/main" id="{D40CDE04-2253-49BD-949D-694DE0477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478002"/>
            <a:ext cx="1195375" cy="60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9226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space réservé du numéro de diapositive 2">
            <a:extLst>
              <a:ext uri="{FF2B5EF4-FFF2-40B4-BE49-F238E27FC236}">
                <a16:creationId xmlns:a16="http://schemas.microsoft.com/office/drawing/2014/main" id="{03C1E384-86E2-47CA-9F04-002E550CD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14</a:t>
            </a:fld>
            <a:endParaRPr lang="fr-FR" dirty="0"/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F6CD3AEF-DEA4-4A5D-B8B1-0555F14CC33C}"/>
              </a:ext>
            </a:extLst>
          </p:cNvPr>
          <p:cNvGrpSpPr/>
          <p:nvPr/>
        </p:nvGrpSpPr>
        <p:grpSpPr>
          <a:xfrm>
            <a:off x="983853" y="1609731"/>
            <a:ext cx="8131593" cy="4808706"/>
            <a:chOff x="983853" y="1609731"/>
            <a:chExt cx="8131593" cy="4808706"/>
          </a:xfrm>
        </p:grpSpPr>
        <p:grpSp>
          <p:nvGrpSpPr>
            <p:cNvPr id="7" name="Groupe 6">
              <a:extLst>
                <a:ext uri="{FF2B5EF4-FFF2-40B4-BE49-F238E27FC236}">
                  <a16:creationId xmlns:a16="http://schemas.microsoft.com/office/drawing/2014/main" id="{37C7BBE8-DFBC-49F6-ACAD-87E9E4502812}"/>
                </a:ext>
              </a:extLst>
            </p:cNvPr>
            <p:cNvGrpSpPr/>
            <p:nvPr/>
          </p:nvGrpSpPr>
          <p:grpSpPr>
            <a:xfrm>
              <a:off x="983853" y="1609731"/>
              <a:ext cx="8131593" cy="4798057"/>
              <a:chOff x="983853" y="1609731"/>
              <a:chExt cx="8131593" cy="4798057"/>
            </a:xfrm>
          </p:grpSpPr>
          <p:pic>
            <p:nvPicPr>
              <p:cNvPr id="3" name="Image 2">
                <a:extLst>
                  <a:ext uri="{FF2B5EF4-FFF2-40B4-BE49-F238E27FC236}">
                    <a16:creationId xmlns:a16="http://schemas.microsoft.com/office/drawing/2014/main" id="{A443E3E9-90AC-4AAE-BE4C-1F0B444101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83853" y="1609731"/>
                <a:ext cx="7892402" cy="4798057"/>
              </a:xfrm>
              <a:prstGeom prst="rect">
                <a:avLst/>
              </a:prstGeom>
            </p:spPr>
          </p:pic>
          <p:sp>
            <p:nvSpPr>
              <p:cNvPr id="14" name="Text Box 14">
                <a:extLst>
                  <a:ext uri="{FF2B5EF4-FFF2-40B4-BE49-F238E27FC236}">
                    <a16:creationId xmlns:a16="http://schemas.microsoft.com/office/drawing/2014/main" id="{55702A55-E893-41A4-9B46-19B73BE2E4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76382" y="5735701"/>
                <a:ext cx="2155474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</a:t>
                </a:r>
                <a:r>
                  <a:rPr lang="nl-BE" altLang="fr-FR" sz="1300" dirty="0" err="1">
                    <a:cs typeface="Arial" panose="020B0604020202020204" pitchFamily="34" charset="0"/>
                  </a:rPr>
                  <a:t>quelques</a:t>
                </a:r>
                <a:r>
                  <a:rPr lang="nl-BE" altLang="fr-FR" sz="1300" dirty="0">
                    <a:cs typeface="Arial" panose="020B0604020202020204" pitchFamily="34" charset="0"/>
                  </a:rPr>
                  <a:t> minutes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5" name="Text Box 14">
                <a:extLst>
                  <a:ext uri="{FF2B5EF4-FFF2-40B4-BE49-F238E27FC236}">
                    <a16:creationId xmlns:a16="http://schemas.microsoft.com/office/drawing/2014/main" id="{33C5DFE7-DB2C-40D3-8489-35A5F9A232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8782" y="5436684"/>
                <a:ext cx="89893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6" name="Text Box 14">
                <a:extLst>
                  <a:ext uri="{FF2B5EF4-FFF2-40B4-BE49-F238E27FC236}">
                    <a16:creationId xmlns:a16="http://schemas.microsoft.com/office/drawing/2014/main" id="{0946B1BE-9FFA-421E-9ABA-80F2D0DB0A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32" y="5126090"/>
                <a:ext cx="89893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3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7" name="Text Box 14">
                <a:extLst>
                  <a:ext uri="{FF2B5EF4-FFF2-40B4-BE49-F238E27FC236}">
                    <a16:creationId xmlns:a16="http://schemas.microsoft.com/office/drawing/2014/main" id="{5F003F71-2BCF-4CE3-985E-751BCF12F4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75707" y="4827076"/>
                <a:ext cx="89893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5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8" name="Text Box 14">
                <a:extLst>
                  <a:ext uri="{FF2B5EF4-FFF2-40B4-BE49-F238E27FC236}">
                    <a16:creationId xmlns:a16="http://schemas.microsoft.com/office/drawing/2014/main" id="{9CBE2C61-F9C4-4787-9B9B-76DE6BD596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16532" y="4528064"/>
                <a:ext cx="1113068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15 h 30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0" name="Text Box 14">
                <a:extLst>
                  <a:ext uri="{FF2B5EF4-FFF2-40B4-BE49-F238E27FC236}">
                    <a16:creationId xmlns:a16="http://schemas.microsoft.com/office/drawing/2014/main" id="{71B79A93-1187-4435-A935-BA9AE1C924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49624" y="4217331"/>
                <a:ext cx="1113068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 jour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1" name="Text Box 14">
                <a:extLst>
                  <a:ext uri="{FF2B5EF4-FFF2-40B4-BE49-F238E27FC236}">
                    <a16:creationId xmlns:a16="http://schemas.microsoft.com/office/drawing/2014/main" id="{A3E21F83-58B6-4373-9DA7-69997EC582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78871" y="3906739"/>
                <a:ext cx="158417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 jour et 4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2" name="Text Box 14">
                <a:extLst>
                  <a:ext uri="{FF2B5EF4-FFF2-40B4-BE49-F238E27FC236}">
                    <a16:creationId xmlns:a16="http://schemas.microsoft.com/office/drawing/2014/main" id="{A69E8984-0B44-4DD8-8CC7-900807B705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31271" y="3596152"/>
                <a:ext cx="158417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 jour et 13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3" name="Text Box 14">
                <a:extLst>
                  <a:ext uri="{FF2B5EF4-FFF2-40B4-BE49-F238E27FC236}">
                    <a16:creationId xmlns:a16="http://schemas.microsoft.com/office/drawing/2014/main" id="{8314D6ED-26AA-4B22-828A-20A7BA3C84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60517" y="3297138"/>
                <a:ext cx="1157863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2 jours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4" name="Text Box 14">
                <a:extLst>
                  <a:ext uri="{FF2B5EF4-FFF2-40B4-BE49-F238E27FC236}">
                    <a16:creationId xmlns:a16="http://schemas.microsoft.com/office/drawing/2014/main" id="{9BBF3C6E-081A-44DB-96D9-F9EF8B0E62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89767" y="2986545"/>
                <a:ext cx="1157863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3 jours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5" name="Text Box 14">
                <a:extLst>
                  <a:ext uri="{FF2B5EF4-FFF2-40B4-BE49-F238E27FC236}">
                    <a16:creationId xmlns:a16="http://schemas.microsoft.com/office/drawing/2014/main" id="{2105AD41-AFAE-4DFA-AEE1-88A3131079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930592" y="2687531"/>
                <a:ext cx="1157863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6 jours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9B98320A-8CA1-448A-BC86-D5BC4EF22564}"/>
                </a:ext>
              </a:extLst>
            </p:cNvPr>
            <p:cNvGrpSpPr/>
            <p:nvPr/>
          </p:nvGrpSpPr>
          <p:grpSpPr>
            <a:xfrm>
              <a:off x="1425732" y="2052131"/>
              <a:ext cx="5737656" cy="4366306"/>
              <a:chOff x="1425732" y="2052131"/>
              <a:chExt cx="5737656" cy="4366306"/>
            </a:xfrm>
          </p:grpSpPr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579E797A-A0D2-456E-A3AD-F1531FE60A03}"/>
                  </a:ext>
                </a:extLst>
              </p:cNvPr>
              <p:cNvSpPr txBox="1"/>
              <p:nvPr/>
            </p:nvSpPr>
            <p:spPr>
              <a:xfrm>
                <a:off x="3402004" y="5634500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E9F0D3D9-C443-421B-9FDD-63ED86795D71}"/>
                  </a:ext>
                </a:extLst>
              </p:cNvPr>
              <p:cNvSpPr txBox="1"/>
              <p:nvPr/>
            </p:nvSpPr>
            <p:spPr>
              <a:xfrm>
                <a:off x="2477956" y="5636430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1EF5C8D6-1113-44F4-8DC6-2BCFEE482641}"/>
                  </a:ext>
                </a:extLst>
              </p:cNvPr>
              <p:cNvSpPr txBox="1"/>
              <p:nvPr/>
            </p:nvSpPr>
            <p:spPr>
              <a:xfrm>
                <a:off x="2283117" y="5337416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0E9DF464-9006-45CB-9D5B-A75B5FCB0957}"/>
                  </a:ext>
                </a:extLst>
              </p:cNvPr>
              <p:cNvSpPr txBox="1"/>
              <p:nvPr/>
            </p:nvSpPr>
            <p:spPr>
              <a:xfrm>
                <a:off x="3048973" y="4691157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545E2E65-0E17-4623-AF7F-5036CC0F1DCC}"/>
                  </a:ext>
                </a:extLst>
              </p:cNvPr>
              <p:cNvSpPr txBox="1"/>
              <p:nvPr/>
            </p:nvSpPr>
            <p:spPr>
              <a:xfrm>
                <a:off x="2449021" y="4450018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32" name="ZoneTexte 31">
                <a:extLst>
                  <a:ext uri="{FF2B5EF4-FFF2-40B4-BE49-F238E27FC236}">
                    <a16:creationId xmlns:a16="http://schemas.microsoft.com/office/drawing/2014/main" id="{77F9B38E-D5DA-4192-ADAD-A9690F61B2AF}"/>
                  </a:ext>
                </a:extLst>
              </p:cNvPr>
              <p:cNvSpPr txBox="1"/>
              <p:nvPr/>
            </p:nvSpPr>
            <p:spPr>
              <a:xfrm>
                <a:off x="3502323" y="2378155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B2A55199-730C-4273-8452-BF8CC4C1C498}"/>
                  </a:ext>
                </a:extLst>
              </p:cNvPr>
              <p:cNvSpPr txBox="1"/>
              <p:nvPr/>
            </p:nvSpPr>
            <p:spPr>
              <a:xfrm>
                <a:off x="3836053" y="2052131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34" name="ZoneTexte 33">
                <a:extLst>
                  <a:ext uri="{FF2B5EF4-FFF2-40B4-BE49-F238E27FC236}">
                    <a16:creationId xmlns:a16="http://schemas.microsoft.com/office/drawing/2014/main" id="{4898F1E2-690E-4107-960A-46FE1CFAEB30}"/>
                  </a:ext>
                </a:extLst>
              </p:cNvPr>
              <p:cNvSpPr txBox="1"/>
              <p:nvPr/>
            </p:nvSpPr>
            <p:spPr>
              <a:xfrm>
                <a:off x="4111910" y="2513197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827736F5-A5DA-4ED2-BEB5-E81A10629397}"/>
                  </a:ext>
                </a:extLst>
              </p:cNvPr>
              <p:cNvSpPr txBox="1"/>
              <p:nvPr/>
            </p:nvSpPr>
            <p:spPr>
              <a:xfrm>
                <a:off x="6637123" y="4413379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</a:p>
            </p:txBody>
          </p:sp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5DDA65F5-8227-4598-A17F-69BEE6E7E7C1}"/>
                  </a:ext>
                </a:extLst>
              </p:cNvPr>
              <p:cNvSpPr txBox="1"/>
              <p:nvPr/>
            </p:nvSpPr>
            <p:spPr>
              <a:xfrm>
                <a:off x="6961214" y="2063714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</a:p>
            </p:txBody>
          </p:sp>
          <p:sp>
            <p:nvSpPr>
              <p:cNvPr id="37" name="Text Box 14">
                <a:extLst>
                  <a:ext uri="{FF2B5EF4-FFF2-40B4-BE49-F238E27FC236}">
                    <a16:creationId xmlns:a16="http://schemas.microsoft.com/office/drawing/2014/main" id="{7CD5E6FF-EF4C-4651-BB54-29F6C2071E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42513" y="6126049"/>
                <a:ext cx="787080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(</a:t>
                </a:r>
                <a:r>
                  <a:rPr lang="nl-BE" altLang="fr-FR" sz="1300" dirty="0" err="1">
                    <a:solidFill>
                      <a:srgbClr val="FF0000"/>
                    </a:solidFill>
                    <a:cs typeface="Arial" panose="020B0604020202020204" pitchFamily="34" charset="0"/>
                  </a:rPr>
                  <a:t>ppm</a:t>
                </a:r>
                <a:r>
                  <a:rPr lang="nl-BE" altLang="fr-FR" sz="13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)</a:t>
                </a:r>
                <a:endParaRPr lang="fr-FR" altLang="fr-FR" sz="13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38" name="Text Box 14">
                <a:extLst>
                  <a:ext uri="{FF2B5EF4-FFF2-40B4-BE49-F238E27FC236}">
                    <a16:creationId xmlns:a16="http://schemas.microsoft.com/office/drawing/2014/main" id="{329D2685-FF0F-4AFC-8D38-45BC655BD8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29428" y="5955893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-130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39" name="Text Box 14">
                <a:extLst>
                  <a:ext uri="{FF2B5EF4-FFF2-40B4-BE49-F238E27FC236}">
                    <a16:creationId xmlns:a16="http://schemas.microsoft.com/office/drawing/2014/main" id="{6EF08643-ABB6-4C28-AC3F-E1E28785B9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4351" y="5957821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-125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0" name="Text Box 14">
                <a:extLst>
                  <a:ext uri="{FF2B5EF4-FFF2-40B4-BE49-F238E27FC236}">
                    <a16:creationId xmlns:a16="http://schemas.microsoft.com/office/drawing/2014/main" id="{3CFE3144-94FA-47DD-9FCE-A7CE2BD551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96129" y="5959749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-120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1" name="Text Box 14">
                <a:extLst>
                  <a:ext uri="{FF2B5EF4-FFF2-40B4-BE49-F238E27FC236}">
                    <a16:creationId xmlns:a16="http://schemas.microsoft.com/office/drawing/2014/main" id="{B008260F-D3D4-47EA-97E8-E91097E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68504" y="5957819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-140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2" name="Text Box 14">
                <a:extLst>
                  <a:ext uri="{FF2B5EF4-FFF2-40B4-BE49-F238E27FC236}">
                    <a16:creationId xmlns:a16="http://schemas.microsoft.com/office/drawing/2014/main" id="{A70A2D97-819D-4E5D-B5A8-9307D0A215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40283" y="5959750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-135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1F81D79-9D8B-47A5-A959-E288D73E434B}"/>
                  </a:ext>
                </a:extLst>
              </p:cNvPr>
              <p:cNvSpPr/>
              <p:nvPr/>
            </p:nvSpPr>
            <p:spPr>
              <a:xfrm rot="1399971">
                <a:off x="1425732" y="2378155"/>
                <a:ext cx="750309" cy="38522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46" name="Text Box 14">
            <a:extLst>
              <a:ext uri="{FF2B5EF4-FFF2-40B4-BE49-F238E27FC236}">
                <a16:creationId xmlns:a16="http://schemas.microsoft.com/office/drawing/2014/main" id="{FC0A57D0-1334-48E1-BE43-F3531BE92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804" y="915405"/>
            <a:ext cx="9068054" cy="669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500" b="1" dirty="0" err="1">
                <a:cs typeface="Arial" panose="020B0604020202020204" pitchFamily="34" charset="0"/>
              </a:rPr>
              <a:t>Déprotection</a:t>
            </a:r>
            <a:r>
              <a:rPr lang="nl-BE" altLang="fr-FR" sz="1500" b="1" dirty="0">
                <a:cs typeface="Arial" panose="020B0604020202020204" pitchFamily="34" charset="0"/>
              </a:rPr>
              <a:t> </a:t>
            </a:r>
            <a:r>
              <a:rPr lang="nl-BE" altLang="fr-FR" sz="1500" b="1" dirty="0" err="1">
                <a:cs typeface="Arial" panose="020B0604020202020204" pitchFamily="34" charset="0"/>
              </a:rPr>
              <a:t>chimique</a:t>
            </a:r>
            <a:r>
              <a:rPr lang="nl-BE" altLang="fr-FR" sz="1500" b="1" dirty="0">
                <a:cs typeface="Arial" panose="020B0604020202020204" pitchFamily="34" charset="0"/>
              </a:rPr>
              <a:t> du </a:t>
            </a:r>
            <a:r>
              <a:rPr lang="nl-BE" altLang="fr-FR" sz="1500" b="1" dirty="0" err="1">
                <a:cs typeface="Arial" panose="020B0604020202020204" pitchFamily="34" charset="0"/>
              </a:rPr>
              <a:t>fluorure</a:t>
            </a:r>
            <a:r>
              <a:rPr lang="nl-BE" altLang="fr-FR" sz="1500" b="1" dirty="0">
                <a:cs typeface="Arial" panose="020B0604020202020204" pitchFamily="34" charset="0"/>
              </a:rPr>
              <a:t> de 2,3,5-tri-</a:t>
            </a:r>
            <a:r>
              <a:rPr lang="nl-BE" altLang="fr-FR" sz="1500" b="1" i="1" dirty="0">
                <a:cs typeface="Arial" panose="020B0604020202020204" pitchFamily="34" charset="0"/>
              </a:rPr>
              <a:t>O</a:t>
            </a:r>
            <a:r>
              <a:rPr lang="nl-BE" altLang="fr-FR" sz="1500" b="1" dirty="0">
                <a:cs typeface="Arial" panose="020B0604020202020204" pitchFamily="34" charset="0"/>
              </a:rPr>
              <a:t>-benzoyl-</a:t>
            </a:r>
            <a:r>
              <a:rPr lang="el-GR" altLang="fr-FR" sz="1500" b="1" dirty="0">
                <a:cs typeface="Arial" panose="020B0604020202020204" pitchFamily="34" charset="0"/>
              </a:rPr>
              <a:t>α</a:t>
            </a:r>
            <a:r>
              <a:rPr lang="nl-BE" altLang="fr-FR" sz="1500" b="1" dirty="0">
                <a:cs typeface="Arial" panose="020B0604020202020204" pitchFamily="34" charset="0"/>
              </a:rPr>
              <a:t>-L-</a:t>
            </a:r>
            <a:r>
              <a:rPr lang="nl-BE" altLang="fr-FR" sz="1500" b="1" dirty="0" err="1">
                <a:cs typeface="Arial" panose="020B0604020202020204" pitchFamily="34" charset="0"/>
              </a:rPr>
              <a:t>arabinofuranosyle</a:t>
            </a:r>
            <a:r>
              <a:rPr lang="nl-BE" altLang="fr-FR" sz="1500" b="1" dirty="0">
                <a:cs typeface="Arial" panose="020B0604020202020204" pitchFamily="34" charset="0"/>
              </a:rPr>
              <a:t> </a:t>
            </a:r>
            <a:r>
              <a:rPr lang="nl-BE" altLang="fr-FR" sz="1500" dirty="0">
                <a:cs typeface="Arial" panose="020B0604020202020204" pitchFamily="34" charset="0"/>
              </a:rPr>
              <a:t>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nl-BE" altLang="fr-FR" sz="1500" dirty="0" err="1">
                <a:cs typeface="Arial" panose="020B0604020202020204" pitchFamily="34" charset="0"/>
              </a:rPr>
              <a:t>suivi</a:t>
            </a:r>
            <a:r>
              <a:rPr lang="nl-BE" altLang="fr-FR" sz="1500" dirty="0">
                <a:cs typeface="Arial" panose="020B0604020202020204" pitchFamily="34" charset="0"/>
              </a:rPr>
              <a:t> RMN </a:t>
            </a:r>
            <a:r>
              <a:rPr lang="nl-BE" altLang="fr-FR" sz="1500" baseline="30000" dirty="0">
                <a:cs typeface="Arial" panose="020B0604020202020204" pitchFamily="34" charset="0"/>
              </a:rPr>
              <a:t>19</a:t>
            </a:r>
            <a:r>
              <a:rPr lang="nl-BE" altLang="fr-FR" sz="1500" dirty="0">
                <a:cs typeface="Arial" panose="020B0604020202020204" pitchFamily="34" charset="0"/>
              </a:rPr>
              <a:t>F, dans </a:t>
            </a:r>
            <a:r>
              <a:rPr lang="nl-BE" altLang="fr-FR" sz="1500" dirty="0" err="1">
                <a:cs typeface="Arial" panose="020B0604020202020204" pitchFamily="34" charset="0"/>
              </a:rPr>
              <a:t>le</a:t>
            </a:r>
            <a:r>
              <a:rPr lang="nl-BE" altLang="fr-FR" sz="1500" dirty="0">
                <a:cs typeface="Arial" panose="020B0604020202020204" pitchFamily="34" charset="0"/>
              </a:rPr>
              <a:t> milieu </a:t>
            </a:r>
            <a:r>
              <a:rPr lang="nl-BE" altLang="fr-FR" sz="1500" dirty="0" err="1">
                <a:cs typeface="Arial" panose="020B0604020202020204" pitchFamily="34" charset="0"/>
              </a:rPr>
              <a:t>MeOH</a:t>
            </a:r>
            <a:r>
              <a:rPr lang="nl-BE" altLang="fr-FR" sz="1500" dirty="0">
                <a:cs typeface="Arial" panose="020B0604020202020204" pitchFamily="34" charset="0"/>
              </a:rPr>
              <a:t>/Et</a:t>
            </a:r>
            <a:r>
              <a:rPr lang="nl-BE" altLang="fr-FR" sz="1500" baseline="-25000" dirty="0">
                <a:cs typeface="Arial" panose="020B0604020202020204" pitchFamily="34" charset="0"/>
              </a:rPr>
              <a:t>3</a:t>
            </a:r>
            <a:r>
              <a:rPr lang="nl-BE" altLang="fr-FR" sz="1500" dirty="0">
                <a:cs typeface="Arial" panose="020B0604020202020204" pitchFamily="34" charset="0"/>
              </a:rPr>
              <a:t>N/H</a:t>
            </a:r>
            <a:r>
              <a:rPr lang="nl-BE" altLang="fr-FR" sz="1500" baseline="-25000" dirty="0">
                <a:cs typeface="Arial" panose="020B0604020202020204" pitchFamily="34" charset="0"/>
              </a:rPr>
              <a:t>2</a:t>
            </a:r>
            <a:r>
              <a:rPr lang="nl-BE" altLang="fr-FR" sz="1500" dirty="0">
                <a:cs typeface="Arial" panose="020B0604020202020204" pitchFamily="34" charset="0"/>
              </a:rPr>
              <a:t>O, 5/1/1, en </a:t>
            </a:r>
            <a:r>
              <a:rPr lang="nl-BE" altLang="fr-FR" sz="1500" dirty="0" err="1">
                <a:cs typeface="Arial" panose="020B0604020202020204" pitchFamily="34" charset="0"/>
              </a:rPr>
              <a:t>présence</a:t>
            </a:r>
            <a:r>
              <a:rPr lang="nl-BE" altLang="fr-FR" sz="1500" dirty="0">
                <a:cs typeface="Arial" panose="020B0604020202020204" pitchFamily="34" charset="0"/>
              </a:rPr>
              <a:t> </a:t>
            </a:r>
            <a:r>
              <a:rPr lang="nl-BE" altLang="fr-FR" sz="1500" dirty="0" err="1">
                <a:cs typeface="Arial" panose="020B0604020202020204" pitchFamily="34" charset="0"/>
              </a:rPr>
              <a:t>d’acétone</a:t>
            </a:r>
            <a:r>
              <a:rPr lang="nl-BE" altLang="fr-FR" sz="1500" dirty="0">
                <a:cs typeface="Arial" panose="020B0604020202020204" pitchFamily="34" charset="0"/>
              </a:rPr>
              <a:t> </a:t>
            </a:r>
            <a:r>
              <a:rPr lang="nl-BE" altLang="fr-FR" sz="1500" dirty="0" err="1">
                <a:cs typeface="Arial" panose="020B0604020202020204" pitchFamily="34" charset="0"/>
              </a:rPr>
              <a:t>deutérée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4E53CE20-63A3-4967-9F93-6C2F88AB77A4}"/>
              </a:ext>
            </a:extLst>
          </p:cNvPr>
          <p:cNvSpPr/>
          <p:nvPr/>
        </p:nvSpPr>
        <p:spPr>
          <a:xfrm rot="17518608">
            <a:off x="1947422" y="4110300"/>
            <a:ext cx="3929600" cy="41513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34683701-5A5D-4F2B-922A-C3B60A83EE27}"/>
              </a:ext>
            </a:extLst>
          </p:cNvPr>
          <p:cNvGrpSpPr/>
          <p:nvPr/>
        </p:nvGrpSpPr>
        <p:grpSpPr>
          <a:xfrm>
            <a:off x="9273245" y="1681106"/>
            <a:ext cx="2592729" cy="1776270"/>
            <a:chOff x="9317620" y="1609731"/>
            <a:chExt cx="2592729" cy="177627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D3C29AA0-29C4-42C2-81D6-B62A5AF4AAF1}"/>
                </a:ext>
              </a:extLst>
            </p:cNvPr>
            <p:cNvSpPr/>
            <p:nvPr/>
          </p:nvSpPr>
          <p:spPr>
            <a:xfrm>
              <a:off x="9317620" y="1609731"/>
              <a:ext cx="2592729" cy="177627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aphicFrame>
          <p:nvGraphicFramePr>
            <p:cNvPr id="48" name="Objet 47">
              <a:extLst>
                <a:ext uri="{FF2B5EF4-FFF2-40B4-BE49-F238E27FC236}">
                  <a16:creationId xmlns:a16="http://schemas.microsoft.com/office/drawing/2014/main" id="{09422C95-C66C-40DC-BD7C-AA2889E4471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18983263"/>
                </p:ext>
              </p:extLst>
            </p:nvPr>
          </p:nvGraphicFramePr>
          <p:xfrm>
            <a:off x="9428122" y="1830322"/>
            <a:ext cx="2371725" cy="1335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S ChemDraw Drawing" r:id="rId3" imgW="2147326" imgH="1210181" progId="ChemDraw.Document.6.0">
                    <p:embed/>
                  </p:oleObj>
                </mc:Choice>
                <mc:Fallback>
                  <p:oleObj name="CS ChemDraw Drawing" r:id="rId3" imgW="2147326" imgH="1210181" progId="ChemDraw.Document.6.0">
                    <p:embed/>
                    <p:pic>
                      <p:nvPicPr>
                        <p:cNvPr id="48" name="Objet 47">
                          <a:extLst>
                            <a:ext uri="{FF2B5EF4-FFF2-40B4-BE49-F238E27FC236}">
                              <a16:creationId xmlns:a16="http://schemas.microsoft.com/office/drawing/2014/main" id="{82990BE5-E356-4AA2-9170-7770DD0830C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9428122" y="1830322"/>
                          <a:ext cx="2371725" cy="13350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9" name="Picture 4" descr="Université de Rennes 1 logo">
            <a:extLst>
              <a:ext uri="{FF2B5EF4-FFF2-40B4-BE49-F238E27FC236}">
                <a16:creationId xmlns:a16="http://schemas.microsoft.com/office/drawing/2014/main" id="{E7D1BC3D-1E89-4E75-957D-05032FF2E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1176296"/>
            <a:ext cx="1195375" cy="43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ENSCR">
            <a:extLst>
              <a:ext uri="{FF2B5EF4-FFF2-40B4-BE49-F238E27FC236}">
                <a16:creationId xmlns:a16="http://schemas.microsoft.com/office/drawing/2014/main" id="{D40CDE04-2253-49BD-949D-694DE0477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478002"/>
            <a:ext cx="1195375" cy="60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4794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space réservé du numéro de diapositive 2">
            <a:extLst>
              <a:ext uri="{FF2B5EF4-FFF2-40B4-BE49-F238E27FC236}">
                <a16:creationId xmlns:a16="http://schemas.microsoft.com/office/drawing/2014/main" id="{03C1E384-86E2-47CA-9F04-002E550CD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15</a:t>
            </a:fld>
            <a:endParaRPr lang="fr-FR" dirty="0"/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F6CD3AEF-DEA4-4A5D-B8B1-0555F14CC33C}"/>
              </a:ext>
            </a:extLst>
          </p:cNvPr>
          <p:cNvGrpSpPr/>
          <p:nvPr/>
        </p:nvGrpSpPr>
        <p:grpSpPr>
          <a:xfrm>
            <a:off x="983853" y="1609731"/>
            <a:ext cx="8131593" cy="4808706"/>
            <a:chOff x="983853" y="1609731"/>
            <a:chExt cx="8131593" cy="4808706"/>
          </a:xfrm>
        </p:grpSpPr>
        <p:grpSp>
          <p:nvGrpSpPr>
            <p:cNvPr id="7" name="Groupe 6">
              <a:extLst>
                <a:ext uri="{FF2B5EF4-FFF2-40B4-BE49-F238E27FC236}">
                  <a16:creationId xmlns:a16="http://schemas.microsoft.com/office/drawing/2014/main" id="{37C7BBE8-DFBC-49F6-ACAD-87E9E4502812}"/>
                </a:ext>
              </a:extLst>
            </p:cNvPr>
            <p:cNvGrpSpPr/>
            <p:nvPr/>
          </p:nvGrpSpPr>
          <p:grpSpPr>
            <a:xfrm>
              <a:off x="983853" y="1609731"/>
              <a:ext cx="8131593" cy="4798057"/>
              <a:chOff x="983853" y="1609731"/>
              <a:chExt cx="8131593" cy="4798057"/>
            </a:xfrm>
          </p:grpSpPr>
          <p:pic>
            <p:nvPicPr>
              <p:cNvPr id="3" name="Image 2">
                <a:extLst>
                  <a:ext uri="{FF2B5EF4-FFF2-40B4-BE49-F238E27FC236}">
                    <a16:creationId xmlns:a16="http://schemas.microsoft.com/office/drawing/2014/main" id="{A443E3E9-90AC-4AAE-BE4C-1F0B444101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83853" y="1609731"/>
                <a:ext cx="7892402" cy="4798057"/>
              </a:xfrm>
              <a:prstGeom prst="rect">
                <a:avLst/>
              </a:prstGeom>
            </p:spPr>
          </p:pic>
          <p:sp>
            <p:nvSpPr>
              <p:cNvPr id="14" name="Text Box 14">
                <a:extLst>
                  <a:ext uri="{FF2B5EF4-FFF2-40B4-BE49-F238E27FC236}">
                    <a16:creationId xmlns:a16="http://schemas.microsoft.com/office/drawing/2014/main" id="{55702A55-E893-41A4-9B46-19B73BE2E4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76382" y="5735701"/>
                <a:ext cx="2155474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</a:t>
                </a:r>
                <a:r>
                  <a:rPr lang="nl-BE" altLang="fr-FR" sz="1300" dirty="0" err="1">
                    <a:cs typeface="Arial" panose="020B0604020202020204" pitchFamily="34" charset="0"/>
                  </a:rPr>
                  <a:t>quelques</a:t>
                </a:r>
                <a:r>
                  <a:rPr lang="nl-BE" altLang="fr-FR" sz="1300" dirty="0">
                    <a:cs typeface="Arial" panose="020B0604020202020204" pitchFamily="34" charset="0"/>
                  </a:rPr>
                  <a:t> minutes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5" name="Text Box 14">
                <a:extLst>
                  <a:ext uri="{FF2B5EF4-FFF2-40B4-BE49-F238E27FC236}">
                    <a16:creationId xmlns:a16="http://schemas.microsoft.com/office/drawing/2014/main" id="{33C5DFE7-DB2C-40D3-8489-35A5F9A232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8782" y="5436684"/>
                <a:ext cx="89893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6" name="Text Box 14">
                <a:extLst>
                  <a:ext uri="{FF2B5EF4-FFF2-40B4-BE49-F238E27FC236}">
                    <a16:creationId xmlns:a16="http://schemas.microsoft.com/office/drawing/2014/main" id="{0946B1BE-9FFA-421E-9ABA-80F2D0DB0A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32" y="5126090"/>
                <a:ext cx="89893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3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7" name="Text Box 14">
                <a:extLst>
                  <a:ext uri="{FF2B5EF4-FFF2-40B4-BE49-F238E27FC236}">
                    <a16:creationId xmlns:a16="http://schemas.microsoft.com/office/drawing/2014/main" id="{5F003F71-2BCF-4CE3-985E-751BCF12F4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75707" y="4827076"/>
                <a:ext cx="89893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5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8" name="Text Box 14">
                <a:extLst>
                  <a:ext uri="{FF2B5EF4-FFF2-40B4-BE49-F238E27FC236}">
                    <a16:creationId xmlns:a16="http://schemas.microsoft.com/office/drawing/2014/main" id="{9CBE2C61-F9C4-4787-9B9B-76DE6BD596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16532" y="4528064"/>
                <a:ext cx="1113068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15 h 30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0" name="Text Box 14">
                <a:extLst>
                  <a:ext uri="{FF2B5EF4-FFF2-40B4-BE49-F238E27FC236}">
                    <a16:creationId xmlns:a16="http://schemas.microsoft.com/office/drawing/2014/main" id="{71B79A93-1187-4435-A935-BA9AE1C924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49624" y="4217331"/>
                <a:ext cx="1113068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 jour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1" name="Text Box 14">
                <a:extLst>
                  <a:ext uri="{FF2B5EF4-FFF2-40B4-BE49-F238E27FC236}">
                    <a16:creationId xmlns:a16="http://schemas.microsoft.com/office/drawing/2014/main" id="{A3E21F83-58B6-4373-9DA7-69997EC582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78871" y="3906739"/>
                <a:ext cx="158417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 jour et 4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2" name="Text Box 14">
                <a:extLst>
                  <a:ext uri="{FF2B5EF4-FFF2-40B4-BE49-F238E27FC236}">
                    <a16:creationId xmlns:a16="http://schemas.microsoft.com/office/drawing/2014/main" id="{A69E8984-0B44-4DD8-8CC7-900807B705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31271" y="3596152"/>
                <a:ext cx="158417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 jour et 13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3" name="Text Box 14">
                <a:extLst>
                  <a:ext uri="{FF2B5EF4-FFF2-40B4-BE49-F238E27FC236}">
                    <a16:creationId xmlns:a16="http://schemas.microsoft.com/office/drawing/2014/main" id="{8314D6ED-26AA-4B22-828A-20A7BA3C84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60517" y="3297138"/>
                <a:ext cx="1157863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2 jours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4" name="Text Box 14">
                <a:extLst>
                  <a:ext uri="{FF2B5EF4-FFF2-40B4-BE49-F238E27FC236}">
                    <a16:creationId xmlns:a16="http://schemas.microsoft.com/office/drawing/2014/main" id="{9BBF3C6E-081A-44DB-96D9-F9EF8B0E62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89767" y="2986545"/>
                <a:ext cx="1157863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3 jours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5" name="Text Box 14">
                <a:extLst>
                  <a:ext uri="{FF2B5EF4-FFF2-40B4-BE49-F238E27FC236}">
                    <a16:creationId xmlns:a16="http://schemas.microsoft.com/office/drawing/2014/main" id="{2105AD41-AFAE-4DFA-AEE1-88A3131079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930592" y="2687531"/>
                <a:ext cx="1157863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6 jours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9B98320A-8CA1-448A-BC86-D5BC4EF22564}"/>
                </a:ext>
              </a:extLst>
            </p:cNvPr>
            <p:cNvGrpSpPr/>
            <p:nvPr/>
          </p:nvGrpSpPr>
          <p:grpSpPr>
            <a:xfrm>
              <a:off x="1425732" y="2052131"/>
              <a:ext cx="5737656" cy="4366306"/>
              <a:chOff x="1425732" y="2052131"/>
              <a:chExt cx="5737656" cy="4366306"/>
            </a:xfrm>
          </p:grpSpPr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579E797A-A0D2-456E-A3AD-F1531FE60A03}"/>
                  </a:ext>
                </a:extLst>
              </p:cNvPr>
              <p:cNvSpPr txBox="1"/>
              <p:nvPr/>
            </p:nvSpPr>
            <p:spPr>
              <a:xfrm>
                <a:off x="3402004" y="5634500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E9F0D3D9-C443-421B-9FDD-63ED86795D71}"/>
                  </a:ext>
                </a:extLst>
              </p:cNvPr>
              <p:cNvSpPr txBox="1"/>
              <p:nvPr/>
            </p:nvSpPr>
            <p:spPr>
              <a:xfrm>
                <a:off x="2477956" y="5636430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1EF5C8D6-1113-44F4-8DC6-2BCFEE482641}"/>
                  </a:ext>
                </a:extLst>
              </p:cNvPr>
              <p:cNvSpPr txBox="1"/>
              <p:nvPr/>
            </p:nvSpPr>
            <p:spPr>
              <a:xfrm>
                <a:off x="2283117" y="5337416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0E9DF464-9006-45CB-9D5B-A75B5FCB0957}"/>
                  </a:ext>
                </a:extLst>
              </p:cNvPr>
              <p:cNvSpPr txBox="1"/>
              <p:nvPr/>
            </p:nvSpPr>
            <p:spPr>
              <a:xfrm>
                <a:off x="3048973" y="4691157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545E2E65-0E17-4623-AF7F-5036CC0F1DCC}"/>
                  </a:ext>
                </a:extLst>
              </p:cNvPr>
              <p:cNvSpPr txBox="1"/>
              <p:nvPr/>
            </p:nvSpPr>
            <p:spPr>
              <a:xfrm>
                <a:off x="2449021" y="4450018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32" name="ZoneTexte 31">
                <a:extLst>
                  <a:ext uri="{FF2B5EF4-FFF2-40B4-BE49-F238E27FC236}">
                    <a16:creationId xmlns:a16="http://schemas.microsoft.com/office/drawing/2014/main" id="{77F9B38E-D5DA-4192-ADAD-A9690F61B2AF}"/>
                  </a:ext>
                </a:extLst>
              </p:cNvPr>
              <p:cNvSpPr txBox="1"/>
              <p:nvPr/>
            </p:nvSpPr>
            <p:spPr>
              <a:xfrm>
                <a:off x="3502323" y="2378155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B2A55199-730C-4273-8452-BF8CC4C1C498}"/>
                  </a:ext>
                </a:extLst>
              </p:cNvPr>
              <p:cNvSpPr txBox="1"/>
              <p:nvPr/>
            </p:nvSpPr>
            <p:spPr>
              <a:xfrm>
                <a:off x="3836053" y="2052131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34" name="ZoneTexte 33">
                <a:extLst>
                  <a:ext uri="{FF2B5EF4-FFF2-40B4-BE49-F238E27FC236}">
                    <a16:creationId xmlns:a16="http://schemas.microsoft.com/office/drawing/2014/main" id="{4898F1E2-690E-4107-960A-46FE1CFAEB30}"/>
                  </a:ext>
                </a:extLst>
              </p:cNvPr>
              <p:cNvSpPr txBox="1"/>
              <p:nvPr/>
            </p:nvSpPr>
            <p:spPr>
              <a:xfrm>
                <a:off x="4111910" y="2513197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827736F5-A5DA-4ED2-BEB5-E81A10629397}"/>
                  </a:ext>
                </a:extLst>
              </p:cNvPr>
              <p:cNvSpPr txBox="1"/>
              <p:nvPr/>
            </p:nvSpPr>
            <p:spPr>
              <a:xfrm>
                <a:off x="6637123" y="4413379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</a:p>
            </p:txBody>
          </p:sp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5DDA65F5-8227-4598-A17F-69BEE6E7E7C1}"/>
                  </a:ext>
                </a:extLst>
              </p:cNvPr>
              <p:cNvSpPr txBox="1"/>
              <p:nvPr/>
            </p:nvSpPr>
            <p:spPr>
              <a:xfrm>
                <a:off x="6961214" y="2063714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</a:p>
            </p:txBody>
          </p:sp>
          <p:sp>
            <p:nvSpPr>
              <p:cNvPr id="37" name="Text Box 14">
                <a:extLst>
                  <a:ext uri="{FF2B5EF4-FFF2-40B4-BE49-F238E27FC236}">
                    <a16:creationId xmlns:a16="http://schemas.microsoft.com/office/drawing/2014/main" id="{7CD5E6FF-EF4C-4651-BB54-29F6C2071E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42513" y="6126049"/>
                <a:ext cx="787080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(</a:t>
                </a:r>
                <a:r>
                  <a:rPr lang="nl-BE" altLang="fr-FR" sz="1300" dirty="0" err="1">
                    <a:solidFill>
                      <a:srgbClr val="FF0000"/>
                    </a:solidFill>
                    <a:cs typeface="Arial" panose="020B0604020202020204" pitchFamily="34" charset="0"/>
                  </a:rPr>
                  <a:t>ppm</a:t>
                </a:r>
                <a:r>
                  <a:rPr lang="nl-BE" altLang="fr-FR" sz="13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)</a:t>
                </a:r>
                <a:endParaRPr lang="fr-FR" altLang="fr-FR" sz="13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38" name="Text Box 14">
                <a:extLst>
                  <a:ext uri="{FF2B5EF4-FFF2-40B4-BE49-F238E27FC236}">
                    <a16:creationId xmlns:a16="http://schemas.microsoft.com/office/drawing/2014/main" id="{329D2685-FF0F-4AFC-8D38-45BC655BD8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29428" y="5955893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-130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39" name="Text Box 14">
                <a:extLst>
                  <a:ext uri="{FF2B5EF4-FFF2-40B4-BE49-F238E27FC236}">
                    <a16:creationId xmlns:a16="http://schemas.microsoft.com/office/drawing/2014/main" id="{6EF08643-ABB6-4C28-AC3F-E1E28785B9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4351" y="5957821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-125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0" name="Text Box 14">
                <a:extLst>
                  <a:ext uri="{FF2B5EF4-FFF2-40B4-BE49-F238E27FC236}">
                    <a16:creationId xmlns:a16="http://schemas.microsoft.com/office/drawing/2014/main" id="{3CFE3144-94FA-47DD-9FCE-A7CE2BD551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96129" y="5959749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-120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1" name="Text Box 14">
                <a:extLst>
                  <a:ext uri="{FF2B5EF4-FFF2-40B4-BE49-F238E27FC236}">
                    <a16:creationId xmlns:a16="http://schemas.microsoft.com/office/drawing/2014/main" id="{B008260F-D3D4-47EA-97E8-E91097E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68504" y="5957819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-140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2" name="Text Box 14">
                <a:extLst>
                  <a:ext uri="{FF2B5EF4-FFF2-40B4-BE49-F238E27FC236}">
                    <a16:creationId xmlns:a16="http://schemas.microsoft.com/office/drawing/2014/main" id="{A70A2D97-819D-4E5D-B5A8-9307D0A215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40283" y="5959750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-135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1F81D79-9D8B-47A5-A959-E288D73E434B}"/>
                  </a:ext>
                </a:extLst>
              </p:cNvPr>
              <p:cNvSpPr/>
              <p:nvPr/>
            </p:nvSpPr>
            <p:spPr>
              <a:xfrm rot="1399971">
                <a:off x="1425732" y="2378155"/>
                <a:ext cx="750309" cy="38522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5" name="Ellipse 4">
            <a:extLst>
              <a:ext uri="{FF2B5EF4-FFF2-40B4-BE49-F238E27FC236}">
                <a16:creationId xmlns:a16="http://schemas.microsoft.com/office/drawing/2014/main" id="{BD738E23-9607-4765-BBE6-F6C421F2C4A0}"/>
              </a:ext>
            </a:extLst>
          </p:cNvPr>
          <p:cNvSpPr/>
          <p:nvPr/>
        </p:nvSpPr>
        <p:spPr>
          <a:xfrm rot="17518608">
            <a:off x="1634905" y="4110300"/>
            <a:ext cx="3929600" cy="415139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ext Box 14">
            <a:extLst>
              <a:ext uri="{FF2B5EF4-FFF2-40B4-BE49-F238E27FC236}">
                <a16:creationId xmlns:a16="http://schemas.microsoft.com/office/drawing/2014/main" id="{63152422-1F32-415F-AEFE-295E75500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804" y="915405"/>
            <a:ext cx="9068054" cy="669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500" b="1" dirty="0" err="1">
                <a:cs typeface="Arial" panose="020B0604020202020204" pitchFamily="34" charset="0"/>
              </a:rPr>
              <a:t>Déprotection</a:t>
            </a:r>
            <a:r>
              <a:rPr lang="nl-BE" altLang="fr-FR" sz="1500" b="1" dirty="0">
                <a:cs typeface="Arial" panose="020B0604020202020204" pitchFamily="34" charset="0"/>
              </a:rPr>
              <a:t> </a:t>
            </a:r>
            <a:r>
              <a:rPr lang="nl-BE" altLang="fr-FR" sz="1500" b="1" dirty="0" err="1">
                <a:cs typeface="Arial" panose="020B0604020202020204" pitchFamily="34" charset="0"/>
              </a:rPr>
              <a:t>chimique</a:t>
            </a:r>
            <a:r>
              <a:rPr lang="nl-BE" altLang="fr-FR" sz="1500" b="1" dirty="0">
                <a:cs typeface="Arial" panose="020B0604020202020204" pitchFamily="34" charset="0"/>
              </a:rPr>
              <a:t> du </a:t>
            </a:r>
            <a:r>
              <a:rPr lang="nl-BE" altLang="fr-FR" sz="1500" b="1" dirty="0" err="1">
                <a:cs typeface="Arial" panose="020B0604020202020204" pitchFamily="34" charset="0"/>
              </a:rPr>
              <a:t>fluorure</a:t>
            </a:r>
            <a:r>
              <a:rPr lang="nl-BE" altLang="fr-FR" sz="1500" b="1" dirty="0">
                <a:cs typeface="Arial" panose="020B0604020202020204" pitchFamily="34" charset="0"/>
              </a:rPr>
              <a:t> de 2,3,5-tri-</a:t>
            </a:r>
            <a:r>
              <a:rPr lang="nl-BE" altLang="fr-FR" sz="1500" b="1" i="1" dirty="0">
                <a:cs typeface="Arial" panose="020B0604020202020204" pitchFamily="34" charset="0"/>
              </a:rPr>
              <a:t>O</a:t>
            </a:r>
            <a:r>
              <a:rPr lang="nl-BE" altLang="fr-FR" sz="1500" b="1" dirty="0">
                <a:cs typeface="Arial" panose="020B0604020202020204" pitchFamily="34" charset="0"/>
              </a:rPr>
              <a:t>-benzoyl-</a:t>
            </a:r>
            <a:r>
              <a:rPr lang="el-GR" altLang="fr-FR" sz="1500" b="1" dirty="0">
                <a:cs typeface="Arial" panose="020B0604020202020204" pitchFamily="34" charset="0"/>
              </a:rPr>
              <a:t>α</a:t>
            </a:r>
            <a:r>
              <a:rPr lang="nl-BE" altLang="fr-FR" sz="1500" b="1" dirty="0">
                <a:cs typeface="Arial" panose="020B0604020202020204" pitchFamily="34" charset="0"/>
              </a:rPr>
              <a:t>-L-</a:t>
            </a:r>
            <a:r>
              <a:rPr lang="nl-BE" altLang="fr-FR" sz="1500" b="1" dirty="0" err="1">
                <a:cs typeface="Arial" panose="020B0604020202020204" pitchFamily="34" charset="0"/>
              </a:rPr>
              <a:t>arabinofuranosyle</a:t>
            </a:r>
            <a:r>
              <a:rPr lang="nl-BE" altLang="fr-FR" sz="1500" b="1" dirty="0">
                <a:cs typeface="Arial" panose="020B0604020202020204" pitchFamily="34" charset="0"/>
              </a:rPr>
              <a:t> </a:t>
            </a:r>
            <a:r>
              <a:rPr lang="nl-BE" altLang="fr-FR" sz="1500" dirty="0">
                <a:cs typeface="Arial" panose="020B0604020202020204" pitchFamily="34" charset="0"/>
              </a:rPr>
              <a:t>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nl-BE" altLang="fr-FR" sz="1500" dirty="0" err="1">
                <a:cs typeface="Arial" panose="020B0604020202020204" pitchFamily="34" charset="0"/>
              </a:rPr>
              <a:t>suivi</a:t>
            </a:r>
            <a:r>
              <a:rPr lang="nl-BE" altLang="fr-FR" sz="1500" dirty="0">
                <a:cs typeface="Arial" panose="020B0604020202020204" pitchFamily="34" charset="0"/>
              </a:rPr>
              <a:t> RMN </a:t>
            </a:r>
            <a:r>
              <a:rPr lang="nl-BE" altLang="fr-FR" sz="1500" baseline="30000" dirty="0">
                <a:cs typeface="Arial" panose="020B0604020202020204" pitchFamily="34" charset="0"/>
              </a:rPr>
              <a:t>19</a:t>
            </a:r>
            <a:r>
              <a:rPr lang="nl-BE" altLang="fr-FR" sz="1500" dirty="0">
                <a:cs typeface="Arial" panose="020B0604020202020204" pitchFamily="34" charset="0"/>
              </a:rPr>
              <a:t>F, dans </a:t>
            </a:r>
            <a:r>
              <a:rPr lang="nl-BE" altLang="fr-FR" sz="1500" dirty="0" err="1">
                <a:cs typeface="Arial" panose="020B0604020202020204" pitchFamily="34" charset="0"/>
              </a:rPr>
              <a:t>le</a:t>
            </a:r>
            <a:r>
              <a:rPr lang="nl-BE" altLang="fr-FR" sz="1500" dirty="0">
                <a:cs typeface="Arial" panose="020B0604020202020204" pitchFamily="34" charset="0"/>
              </a:rPr>
              <a:t> milieu </a:t>
            </a:r>
            <a:r>
              <a:rPr lang="nl-BE" altLang="fr-FR" sz="1500" dirty="0" err="1">
                <a:cs typeface="Arial" panose="020B0604020202020204" pitchFamily="34" charset="0"/>
              </a:rPr>
              <a:t>MeOH</a:t>
            </a:r>
            <a:r>
              <a:rPr lang="nl-BE" altLang="fr-FR" sz="1500" dirty="0">
                <a:cs typeface="Arial" panose="020B0604020202020204" pitchFamily="34" charset="0"/>
              </a:rPr>
              <a:t>/Et</a:t>
            </a:r>
            <a:r>
              <a:rPr lang="nl-BE" altLang="fr-FR" sz="1500" baseline="-25000" dirty="0">
                <a:cs typeface="Arial" panose="020B0604020202020204" pitchFamily="34" charset="0"/>
              </a:rPr>
              <a:t>3</a:t>
            </a:r>
            <a:r>
              <a:rPr lang="nl-BE" altLang="fr-FR" sz="1500" dirty="0">
                <a:cs typeface="Arial" panose="020B0604020202020204" pitchFamily="34" charset="0"/>
              </a:rPr>
              <a:t>N/H</a:t>
            </a:r>
            <a:r>
              <a:rPr lang="nl-BE" altLang="fr-FR" sz="1500" baseline="-25000" dirty="0">
                <a:cs typeface="Arial" panose="020B0604020202020204" pitchFamily="34" charset="0"/>
              </a:rPr>
              <a:t>2</a:t>
            </a:r>
            <a:r>
              <a:rPr lang="nl-BE" altLang="fr-FR" sz="1500" dirty="0">
                <a:cs typeface="Arial" panose="020B0604020202020204" pitchFamily="34" charset="0"/>
              </a:rPr>
              <a:t>O, 5/1/1, en </a:t>
            </a:r>
            <a:r>
              <a:rPr lang="nl-BE" altLang="fr-FR" sz="1500" dirty="0" err="1">
                <a:cs typeface="Arial" panose="020B0604020202020204" pitchFamily="34" charset="0"/>
              </a:rPr>
              <a:t>présence</a:t>
            </a:r>
            <a:r>
              <a:rPr lang="nl-BE" altLang="fr-FR" sz="1500" dirty="0">
                <a:cs typeface="Arial" panose="020B0604020202020204" pitchFamily="34" charset="0"/>
              </a:rPr>
              <a:t> </a:t>
            </a:r>
            <a:r>
              <a:rPr lang="nl-BE" altLang="fr-FR" sz="1500" dirty="0" err="1">
                <a:cs typeface="Arial" panose="020B0604020202020204" pitchFamily="34" charset="0"/>
              </a:rPr>
              <a:t>d’acétone</a:t>
            </a:r>
            <a:r>
              <a:rPr lang="nl-BE" altLang="fr-FR" sz="1500" dirty="0">
                <a:cs typeface="Arial" panose="020B0604020202020204" pitchFamily="34" charset="0"/>
              </a:rPr>
              <a:t> </a:t>
            </a:r>
            <a:r>
              <a:rPr lang="nl-BE" altLang="fr-FR" sz="1500" dirty="0" err="1">
                <a:cs typeface="Arial" panose="020B0604020202020204" pitchFamily="34" charset="0"/>
              </a:rPr>
              <a:t>deutérée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2DB53AB-4DD1-4727-99AB-36DA94369107}"/>
              </a:ext>
            </a:extLst>
          </p:cNvPr>
          <p:cNvSpPr/>
          <p:nvPr/>
        </p:nvSpPr>
        <p:spPr>
          <a:xfrm>
            <a:off x="9273245" y="1681106"/>
            <a:ext cx="2592729" cy="177627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6" name="Objet 45">
            <a:extLst>
              <a:ext uri="{FF2B5EF4-FFF2-40B4-BE49-F238E27FC236}">
                <a16:creationId xmlns:a16="http://schemas.microsoft.com/office/drawing/2014/main" id="{6BCB60C5-BEB2-4677-A9A8-F03314BF94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8983263"/>
              </p:ext>
            </p:extLst>
          </p:nvPr>
        </p:nvGraphicFramePr>
        <p:xfrm>
          <a:off x="9383747" y="1901697"/>
          <a:ext cx="2371725" cy="133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2147326" imgH="1210181" progId="ChemDraw.Document.6.0">
                  <p:embed/>
                </p:oleObj>
              </mc:Choice>
              <mc:Fallback>
                <p:oleObj name="CS ChemDraw Drawing" r:id="rId3" imgW="2147326" imgH="1210181" progId="ChemDraw.Document.6.0">
                  <p:embed/>
                  <p:pic>
                    <p:nvPicPr>
                      <p:cNvPr id="48" name="Objet 47">
                        <a:extLst>
                          <a:ext uri="{FF2B5EF4-FFF2-40B4-BE49-F238E27FC236}">
                            <a16:creationId xmlns:a16="http://schemas.microsoft.com/office/drawing/2014/main" id="{82990BE5-E356-4AA2-9170-7770DD0830C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83747" y="1901697"/>
                        <a:ext cx="2371725" cy="1335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8" name="Picture 4" descr="Université de Rennes 1 logo">
            <a:extLst>
              <a:ext uri="{FF2B5EF4-FFF2-40B4-BE49-F238E27FC236}">
                <a16:creationId xmlns:a16="http://schemas.microsoft.com/office/drawing/2014/main" id="{E7D1BC3D-1E89-4E75-957D-05032FF2E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1176296"/>
            <a:ext cx="1195375" cy="43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ENSCR">
            <a:extLst>
              <a:ext uri="{FF2B5EF4-FFF2-40B4-BE49-F238E27FC236}">
                <a16:creationId xmlns:a16="http://schemas.microsoft.com/office/drawing/2014/main" id="{D40CDE04-2253-49BD-949D-694DE0477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478002"/>
            <a:ext cx="1195375" cy="60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0" name="Objet 49">
            <a:extLst>
              <a:ext uri="{FF2B5EF4-FFF2-40B4-BE49-F238E27FC236}">
                <a16:creationId xmlns:a16="http://schemas.microsoft.com/office/drawing/2014/main" id="{8AE372E1-E550-47C2-B506-E74E585460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6770648"/>
              </p:ext>
            </p:extLst>
          </p:nvPr>
        </p:nvGraphicFramePr>
        <p:xfrm>
          <a:off x="9383747" y="4197459"/>
          <a:ext cx="2371725" cy="133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7" imgW="2147326" imgH="1210181" progId="ChemDraw.Document.6.0">
                  <p:embed/>
                </p:oleObj>
              </mc:Choice>
              <mc:Fallback>
                <p:oleObj name="CS ChemDraw Drawing" r:id="rId7" imgW="2147326" imgH="1210181" progId="ChemDraw.Document.6.0">
                  <p:embed/>
                  <p:pic>
                    <p:nvPicPr>
                      <p:cNvPr id="46" name="Objet 45">
                        <a:extLst>
                          <a:ext uri="{FF2B5EF4-FFF2-40B4-BE49-F238E27FC236}">
                            <a16:creationId xmlns:a16="http://schemas.microsoft.com/office/drawing/2014/main" id="{6BCB60C5-BEB2-4677-A9A8-F03314BF94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83747" y="4197459"/>
                        <a:ext cx="2371725" cy="1335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6C8CBE1D-22EF-4CA8-87DA-85F3D2AB5B7D}"/>
              </a:ext>
            </a:extLst>
          </p:cNvPr>
          <p:cNvSpPr/>
          <p:nvPr/>
        </p:nvSpPr>
        <p:spPr>
          <a:xfrm>
            <a:off x="9383747" y="5126090"/>
            <a:ext cx="2482227" cy="44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EF34D7B9-9242-45DE-9837-D0F9C071663F}"/>
              </a:ext>
            </a:extLst>
          </p:cNvPr>
          <p:cNvSpPr txBox="1"/>
          <p:nvPr/>
        </p:nvSpPr>
        <p:spPr>
          <a:xfrm>
            <a:off x="9534503" y="5360991"/>
            <a:ext cx="202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E0582FEB-1294-47BC-9EF3-3969833ABF0C}"/>
              </a:ext>
            </a:extLst>
          </p:cNvPr>
          <p:cNvSpPr/>
          <p:nvPr/>
        </p:nvSpPr>
        <p:spPr>
          <a:xfrm rot="17621236">
            <a:off x="9654017" y="5084904"/>
            <a:ext cx="449991" cy="60315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Flèche : droite 51">
            <a:extLst>
              <a:ext uri="{FF2B5EF4-FFF2-40B4-BE49-F238E27FC236}">
                <a16:creationId xmlns:a16="http://schemas.microsoft.com/office/drawing/2014/main" id="{BE4D219F-047C-40AE-8357-AC923FDA3647}"/>
              </a:ext>
            </a:extLst>
          </p:cNvPr>
          <p:cNvSpPr/>
          <p:nvPr/>
        </p:nvSpPr>
        <p:spPr>
          <a:xfrm rot="2472309">
            <a:off x="9945786" y="3955758"/>
            <a:ext cx="449991" cy="60315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Flèche : droite 53">
            <a:extLst>
              <a:ext uri="{FF2B5EF4-FFF2-40B4-BE49-F238E27FC236}">
                <a16:creationId xmlns:a16="http://schemas.microsoft.com/office/drawing/2014/main" id="{BE7E13B0-14B9-409B-8B2B-B7FEBEFDC0B2}"/>
              </a:ext>
            </a:extLst>
          </p:cNvPr>
          <p:cNvSpPr/>
          <p:nvPr/>
        </p:nvSpPr>
        <p:spPr>
          <a:xfrm rot="14516070">
            <a:off x="10825646" y="5264412"/>
            <a:ext cx="449991" cy="60315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1624A02-4E52-4BE8-8C15-F80788754580}"/>
              </a:ext>
            </a:extLst>
          </p:cNvPr>
          <p:cNvSpPr/>
          <p:nvPr/>
        </p:nvSpPr>
        <p:spPr>
          <a:xfrm>
            <a:off x="9534503" y="5402753"/>
            <a:ext cx="305881" cy="23659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0937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space réservé du numéro de diapositive 2">
            <a:extLst>
              <a:ext uri="{FF2B5EF4-FFF2-40B4-BE49-F238E27FC236}">
                <a16:creationId xmlns:a16="http://schemas.microsoft.com/office/drawing/2014/main" id="{03C1E384-86E2-47CA-9F04-002E550CD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16</a:t>
            </a:fld>
            <a:endParaRPr lang="fr-FR" dirty="0"/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F6CD3AEF-DEA4-4A5D-B8B1-0555F14CC33C}"/>
              </a:ext>
            </a:extLst>
          </p:cNvPr>
          <p:cNvGrpSpPr/>
          <p:nvPr/>
        </p:nvGrpSpPr>
        <p:grpSpPr>
          <a:xfrm>
            <a:off x="983853" y="1609731"/>
            <a:ext cx="8131593" cy="4808706"/>
            <a:chOff x="983853" y="1609731"/>
            <a:chExt cx="8131593" cy="4808706"/>
          </a:xfrm>
        </p:grpSpPr>
        <p:grpSp>
          <p:nvGrpSpPr>
            <p:cNvPr id="7" name="Groupe 6">
              <a:extLst>
                <a:ext uri="{FF2B5EF4-FFF2-40B4-BE49-F238E27FC236}">
                  <a16:creationId xmlns:a16="http://schemas.microsoft.com/office/drawing/2014/main" id="{37C7BBE8-DFBC-49F6-ACAD-87E9E4502812}"/>
                </a:ext>
              </a:extLst>
            </p:cNvPr>
            <p:cNvGrpSpPr/>
            <p:nvPr/>
          </p:nvGrpSpPr>
          <p:grpSpPr>
            <a:xfrm>
              <a:off x="983853" y="1609731"/>
              <a:ext cx="8131593" cy="4798057"/>
              <a:chOff x="983853" y="1609731"/>
              <a:chExt cx="8131593" cy="4798057"/>
            </a:xfrm>
          </p:grpSpPr>
          <p:pic>
            <p:nvPicPr>
              <p:cNvPr id="3" name="Image 2">
                <a:extLst>
                  <a:ext uri="{FF2B5EF4-FFF2-40B4-BE49-F238E27FC236}">
                    <a16:creationId xmlns:a16="http://schemas.microsoft.com/office/drawing/2014/main" id="{A443E3E9-90AC-4AAE-BE4C-1F0B444101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83853" y="1609731"/>
                <a:ext cx="7892402" cy="4798057"/>
              </a:xfrm>
              <a:prstGeom prst="rect">
                <a:avLst/>
              </a:prstGeom>
            </p:spPr>
          </p:pic>
          <p:sp>
            <p:nvSpPr>
              <p:cNvPr id="14" name="Text Box 14">
                <a:extLst>
                  <a:ext uri="{FF2B5EF4-FFF2-40B4-BE49-F238E27FC236}">
                    <a16:creationId xmlns:a16="http://schemas.microsoft.com/office/drawing/2014/main" id="{55702A55-E893-41A4-9B46-19B73BE2E4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76382" y="5735701"/>
                <a:ext cx="2155474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</a:t>
                </a:r>
                <a:r>
                  <a:rPr lang="nl-BE" altLang="fr-FR" sz="1300" dirty="0" err="1">
                    <a:cs typeface="Arial" panose="020B0604020202020204" pitchFamily="34" charset="0"/>
                  </a:rPr>
                  <a:t>quelques</a:t>
                </a:r>
                <a:r>
                  <a:rPr lang="nl-BE" altLang="fr-FR" sz="1300" dirty="0">
                    <a:cs typeface="Arial" panose="020B0604020202020204" pitchFamily="34" charset="0"/>
                  </a:rPr>
                  <a:t> minutes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5" name="Text Box 14">
                <a:extLst>
                  <a:ext uri="{FF2B5EF4-FFF2-40B4-BE49-F238E27FC236}">
                    <a16:creationId xmlns:a16="http://schemas.microsoft.com/office/drawing/2014/main" id="{33C5DFE7-DB2C-40D3-8489-35A5F9A232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8782" y="5436684"/>
                <a:ext cx="89893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6" name="Text Box 14">
                <a:extLst>
                  <a:ext uri="{FF2B5EF4-FFF2-40B4-BE49-F238E27FC236}">
                    <a16:creationId xmlns:a16="http://schemas.microsoft.com/office/drawing/2014/main" id="{0946B1BE-9FFA-421E-9ABA-80F2D0DB0A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32" y="5126090"/>
                <a:ext cx="89893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3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7" name="Text Box 14">
                <a:extLst>
                  <a:ext uri="{FF2B5EF4-FFF2-40B4-BE49-F238E27FC236}">
                    <a16:creationId xmlns:a16="http://schemas.microsoft.com/office/drawing/2014/main" id="{5F003F71-2BCF-4CE3-985E-751BCF12F4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75707" y="4827076"/>
                <a:ext cx="89893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5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8" name="Text Box 14">
                <a:extLst>
                  <a:ext uri="{FF2B5EF4-FFF2-40B4-BE49-F238E27FC236}">
                    <a16:creationId xmlns:a16="http://schemas.microsoft.com/office/drawing/2014/main" id="{9CBE2C61-F9C4-4787-9B9B-76DE6BD596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16532" y="4528064"/>
                <a:ext cx="1113068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15 h 30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0" name="Text Box 14">
                <a:extLst>
                  <a:ext uri="{FF2B5EF4-FFF2-40B4-BE49-F238E27FC236}">
                    <a16:creationId xmlns:a16="http://schemas.microsoft.com/office/drawing/2014/main" id="{71B79A93-1187-4435-A935-BA9AE1C924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49624" y="4217331"/>
                <a:ext cx="1113068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 jour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1" name="Text Box 14">
                <a:extLst>
                  <a:ext uri="{FF2B5EF4-FFF2-40B4-BE49-F238E27FC236}">
                    <a16:creationId xmlns:a16="http://schemas.microsoft.com/office/drawing/2014/main" id="{A3E21F83-58B6-4373-9DA7-69997EC582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78871" y="3906739"/>
                <a:ext cx="158417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 jour et 4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2" name="Text Box 14">
                <a:extLst>
                  <a:ext uri="{FF2B5EF4-FFF2-40B4-BE49-F238E27FC236}">
                    <a16:creationId xmlns:a16="http://schemas.microsoft.com/office/drawing/2014/main" id="{A69E8984-0B44-4DD8-8CC7-900807B705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31271" y="3596152"/>
                <a:ext cx="158417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 jour et 13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3" name="Text Box 14">
                <a:extLst>
                  <a:ext uri="{FF2B5EF4-FFF2-40B4-BE49-F238E27FC236}">
                    <a16:creationId xmlns:a16="http://schemas.microsoft.com/office/drawing/2014/main" id="{8314D6ED-26AA-4B22-828A-20A7BA3C84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60517" y="3297138"/>
                <a:ext cx="1157863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2 jours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4" name="Text Box 14">
                <a:extLst>
                  <a:ext uri="{FF2B5EF4-FFF2-40B4-BE49-F238E27FC236}">
                    <a16:creationId xmlns:a16="http://schemas.microsoft.com/office/drawing/2014/main" id="{9BBF3C6E-081A-44DB-96D9-F9EF8B0E62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89767" y="2986545"/>
                <a:ext cx="1157863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3 jours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5" name="Text Box 14">
                <a:extLst>
                  <a:ext uri="{FF2B5EF4-FFF2-40B4-BE49-F238E27FC236}">
                    <a16:creationId xmlns:a16="http://schemas.microsoft.com/office/drawing/2014/main" id="{2105AD41-AFAE-4DFA-AEE1-88A3131079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930592" y="2687531"/>
                <a:ext cx="1157863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6 jours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9B98320A-8CA1-448A-BC86-D5BC4EF22564}"/>
                </a:ext>
              </a:extLst>
            </p:cNvPr>
            <p:cNvGrpSpPr/>
            <p:nvPr/>
          </p:nvGrpSpPr>
          <p:grpSpPr>
            <a:xfrm>
              <a:off x="1425732" y="2052131"/>
              <a:ext cx="5737656" cy="4366306"/>
              <a:chOff x="1425732" y="2052131"/>
              <a:chExt cx="5737656" cy="4366306"/>
            </a:xfrm>
          </p:grpSpPr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579E797A-A0D2-456E-A3AD-F1531FE60A03}"/>
                  </a:ext>
                </a:extLst>
              </p:cNvPr>
              <p:cNvSpPr txBox="1"/>
              <p:nvPr/>
            </p:nvSpPr>
            <p:spPr>
              <a:xfrm>
                <a:off x="3402004" y="5634500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E9F0D3D9-C443-421B-9FDD-63ED86795D71}"/>
                  </a:ext>
                </a:extLst>
              </p:cNvPr>
              <p:cNvSpPr txBox="1"/>
              <p:nvPr/>
            </p:nvSpPr>
            <p:spPr>
              <a:xfrm>
                <a:off x="2477956" y="5636430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1EF5C8D6-1113-44F4-8DC6-2BCFEE482641}"/>
                  </a:ext>
                </a:extLst>
              </p:cNvPr>
              <p:cNvSpPr txBox="1"/>
              <p:nvPr/>
            </p:nvSpPr>
            <p:spPr>
              <a:xfrm>
                <a:off x="2283117" y="5337416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0E9DF464-9006-45CB-9D5B-A75B5FCB0957}"/>
                  </a:ext>
                </a:extLst>
              </p:cNvPr>
              <p:cNvSpPr txBox="1"/>
              <p:nvPr/>
            </p:nvSpPr>
            <p:spPr>
              <a:xfrm>
                <a:off x="3048973" y="4691157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545E2E65-0E17-4623-AF7F-5036CC0F1DCC}"/>
                  </a:ext>
                </a:extLst>
              </p:cNvPr>
              <p:cNvSpPr txBox="1"/>
              <p:nvPr/>
            </p:nvSpPr>
            <p:spPr>
              <a:xfrm>
                <a:off x="2449021" y="4450018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32" name="ZoneTexte 31">
                <a:extLst>
                  <a:ext uri="{FF2B5EF4-FFF2-40B4-BE49-F238E27FC236}">
                    <a16:creationId xmlns:a16="http://schemas.microsoft.com/office/drawing/2014/main" id="{77F9B38E-D5DA-4192-ADAD-A9690F61B2AF}"/>
                  </a:ext>
                </a:extLst>
              </p:cNvPr>
              <p:cNvSpPr txBox="1"/>
              <p:nvPr/>
            </p:nvSpPr>
            <p:spPr>
              <a:xfrm>
                <a:off x="3502323" y="2378155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B2A55199-730C-4273-8452-BF8CC4C1C498}"/>
                  </a:ext>
                </a:extLst>
              </p:cNvPr>
              <p:cNvSpPr txBox="1"/>
              <p:nvPr/>
            </p:nvSpPr>
            <p:spPr>
              <a:xfrm>
                <a:off x="3836053" y="2052131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34" name="ZoneTexte 33">
                <a:extLst>
                  <a:ext uri="{FF2B5EF4-FFF2-40B4-BE49-F238E27FC236}">
                    <a16:creationId xmlns:a16="http://schemas.microsoft.com/office/drawing/2014/main" id="{4898F1E2-690E-4107-960A-46FE1CFAEB30}"/>
                  </a:ext>
                </a:extLst>
              </p:cNvPr>
              <p:cNvSpPr txBox="1"/>
              <p:nvPr/>
            </p:nvSpPr>
            <p:spPr>
              <a:xfrm>
                <a:off x="4111910" y="2513197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827736F5-A5DA-4ED2-BEB5-E81A10629397}"/>
                  </a:ext>
                </a:extLst>
              </p:cNvPr>
              <p:cNvSpPr txBox="1"/>
              <p:nvPr/>
            </p:nvSpPr>
            <p:spPr>
              <a:xfrm>
                <a:off x="6637123" y="4413379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</a:p>
            </p:txBody>
          </p:sp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5DDA65F5-8227-4598-A17F-69BEE6E7E7C1}"/>
                  </a:ext>
                </a:extLst>
              </p:cNvPr>
              <p:cNvSpPr txBox="1"/>
              <p:nvPr/>
            </p:nvSpPr>
            <p:spPr>
              <a:xfrm>
                <a:off x="6961214" y="2063714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</a:p>
            </p:txBody>
          </p:sp>
          <p:sp>
            <p:nvSpPr>
              <p:cNvPr id="37" name="Text Box 14">
                <a:extLst>
                  <a:ext uri="{FF2B5EF4-FFF2-40B4-BE49-F238E27FC236}">
                    <a16:creationId xmlns:a16="http://schemas.microsoft.com/office/drawing/2014/main" id="{7CD5E6FF-EF4C-4651-BB54-29F6C2071E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42513" y="6126049"/>
                <a:ext cx="787080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(</a:t>
                </a:r>
                <a:r>
                  <a:rPr lang="nl-BE" altLang="fr-FR" sz="1300" dirty="0" err="1">
                    <a:solidFill>
                      <a:srgbClr val="FF0000"/>
                    </a:solidFill>
                    <a:cs typeface="Arial" panose="020B0604020202020204" pitchFamily="34" charset="0"/>
                  </a:rPr>
                  <a:t>ppm</a:t>
                </a:r>
                <a:r>
                  <a:rPr lang="nl-BE" altLang="fr-FR" sz="13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)</a:t>
                </a:r>
                <a:endParaRPr lang="fr-FR" altLang="fr-FR" sz="13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38" name="Text Box 14">
                <a:extLst>
                  <a:ext uri="{FF2B5EF4-FFF2-40B4-BE49-F238E27FC236}">
                    <a16:creationId xmlns:a16="http://schemas.microsoft.com/office/drawing/2014/main" id="{329D2685-FF0F-4AFC-8D38-45BC655BD8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29428" y="5955893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-130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39" name="Text Box 14">
                <a:extLst>
                  <a:ext uri="{FF2B5EF4-FFF2-40B4-BE49-F238E27FC236}">
                    <a16:creationId xmlns:a16="http://schemas.microsoft.com/office/drawing/2014/main" id="{6EF08643-ABB6-4C28-AC3F-E1E28785B9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4351" y="5957821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-125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0" name="Text Box 14">
                <a:extLst>
                  <a:ext uri="{FF2B5EF4-FFF2-40B4-BE49-F238E27FC236}">
                    <a16:creationId xmlns:a16="http://schemas.microsoft.com/office/drawing/2014/main" id="{3CFE3144-94FA-47DD-9FCE-A7CE2BD551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96129" y="5959749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-120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1" name="Text Box 14">
                <a:extLst>
                  <a:ext uri="{FF2B5EF4-FFF2-40B4-BE49-F238E27FC236}">
                    <a16:creationId xmlns:a16="http://schemas.microsoft.com/office/drawing/2014/main" id="{B008260F-D3D4-47EA-97E8-E91097E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68504" y="5957819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-140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2" name="Text Box 14">
                <a:extLst>
                  <a:ext uri="{FF2B5EF4-FFF2-40B4-BE49-F238E27FC236}">
                    <a16:creationId xmlns:a16="http://schemas.microsoft.com/office/drawing/2014/main" id="{A70A2D97-819D-4E5D-B5A8-9307D0A215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40283" y="5959750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-135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1F81D79-9D8B-47A5-A959-E288D73E434B}"/>
                  </a:ext>
                </a:extLst>
              </p:cNvPr>
              <p:cNvSpPr/>
              <p:nvPr/>
            </p:nvSpPr>
            <p:spPr>
              <a:xfrm rot="1399971">
                <a:off x="1425732" y="2378155"/>
                <a:ext cx="750309" cy="38522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44" name="Ellipse 43">
            <a:extLst>
              <a:ext uri="{FF2B5EF4-FFF2-40B4-BE49-F238E27FC236}">
                <a16:creationId xmlns:a16="http://schemas.microsoft.com/office/drawing/2014/main" id="{2098757E-A89E-4D4F-88C4-784FF2D60237}"/>
              </a:ext>
            </a:extLst>
          </p:cNvPr>
          <p:cNvSpPr/>
          <p:nvPr/>
        </p:nvSpPr>
        <p:spPr>
          <a:xfrm rot="17454570">
            <a:off x="1360486" y="3678001"/>
            <a:ext cx="3929600" cy="495711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ext Box 14">
            <a:extLst>
              <a:ext uri="{FF2B5EF4-FFF2-40B4-BE49-F238E27FC236}">
                <a16:creationId xmlns:a16="http://schemas.microsoft.com/office/drawing/2014/main" id="{A1BD8368-309F-4173-A174-F62F78480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804" y="915405"/>
            <a:ext cx="9068054" cy="669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500" b="1" dirty="0" err="1">
                <a:cs typeface="Arial" panose="020B0604020202020204" pitchFamily="34" charset="0"/>
              </a:rPr>
              <a:t>Déprotection</a:t>
            </a:r>
            <a:r>
              <a:rPr lang="nl-BE" altLang="fr-FR" sz="1500" b="1" dirty="0">
                <a:cs typeface="Arial" panose="020B0604020202020204" pitchFamily="34" charset="0"/>
              </a:rPr>
              <a:t> </a:t>
            </a:r>
            <a:r>
              <a:rPr lang="nl-BE" altLang="fr-FR" sz="1500" b="1" dirty="0" err="1">
                <a:cs typeface="Arial" panose="020B0604020202020204" pitchFamily="34" charset="0"/>
              </a:rPr>
              <a:t>chimique</a:t>
            </a:r>
            <a:r>
              <a:rPr lang="nl-BE" altLang="fr-FR" sz="1500" b="1" dirty="0">
                <a:cs typeface="Arial" panose="020B0604020202020204" pitchFamily="34" charset="0"/>
              </a:rPr>
              <a:t> du </a:t>
            </a:r>
            <a:r>
              <a:rPr lang="nl-BE" altLang="fr-FR" sz="1500" b="1" dirty="0" err="1">
                <a:cs typeface="Arial" panose="020B0604020202020204" pitchFamily="34" charset="0"/>
              </a:rPr>
              <a:t>fluorure</a:t>
            </a:r>
            <a:r>
              <a:rPr lang="nl-BE" altLang="fr-FR" sz="1500" b="1" dirty="0">
                <a:cs typeface="Arial" panose="020B0604020202020204" pitchFamily="34" charset="0"/>
              </a:rPr>
              <a:t> de 2,3,5-tri-</a:t>
            </a:r>
            <a:r>
              <a:rPr lang="nl-BE" altLang="fr-FR" sz="1500" b="1" i="1" dirty="0">
                <a:cs typeface="Arial" panose="020B0604020202020204" pitchFamily="34" charset="0"/>
              </a:rPr>
              <a:t>O</a:t>
            </a:r>
            <a:r>
              <a:rPr lang="nl-BE" altLang="fr-FR" sz="1500" b="1" dirty="0">
                <a:cs typeface="Arial" panose="020B0604020202020204" pitchFamily="34" charset="0"/>
              </a:rPr>
              <a:t>-benzoyl-</a:t>
            </a:r>
            <a:r>
              <a:rPr lang="el-GR" altLang="fr-FR" sz="1500" b="1" dirty="0">
                <a:cs typeface="Arial" panose="020B0604020202020204" pitchFamily="34" charset="0"/>
              </a:rPr>
              <a:t>α</a:t>
            </a:r>
            <a:r>
              <a:rPr lang="nl-BE" altLang="fr-FR" sz="1500" b="1" dirty="0">
                <a:cs typeface="Arial" panose="020B0604020202020204" pitchFamily="34" charset="0"/>
              </a:rPr>
              <a:t>-L-</a:t>
            </a:r>
            <a:r>
              <a:rPr lang="nl-BE" altLang="fr-FR" sz="1500" b="1" dirty="0" err="1">
                <a:cs typeface="Arial" panose="020B0604020202020204" pitchFamily="34" charset="0"/>
              </a:rPr>
              <a:t>arabinofuranosyle</a:t>
            </a:r>
            <a:r>
              <a:rPr lang="nl-BE" altLang="fr-FR" sz="1500" b="1" dirty="0">
                <a:cs typeface="Arial" panose="020B0604020202020204" pitchFamily="34" charset="0"/>
              </a:rPr>
              <a:t> </a:t>
            </a:r>
            <a:r>
              <a:rPr lang="nl-BE" altLang="fr-FR" sz="1500" dirty="0">
                <a:cs typeface="Arial" panose="020B0604020202020204" pitchFamily="34" charset="0"/>
              </a:rPr>
              <a:t>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nl-BE" altLang="fr-FR" sz="1500" dirty="0" err="1">
                <a:cs typeface="Arial" panose="020B0604020202020204" pitchFamily="34" charset="0"/>
              </a:rPr>
              <a:t>suivi</a:t>
            </a:r>
            <a:r>
              <a:rPr lang="nl-BE" altLang="fr-FR" sz="1500" dirty="0">
                <a:cs typeface="Arial" panose="020B0604020202020204" pitchFamily="34" charset="0"/>
              </a:rPr>
              <a:t> RMN </a:t>
            </a:r>
            <a:r>
              <a:rPr lang="nl-BE" altLang="fr-FR" sz="1500" baseline="30000" dirty="0">
                <a:cs typeface="Arial" panose="020B0604020202020204" pitchFamily="34" charset="0"/>
              </a:rPr>
              <a:t>19</a:t>
            </a:r>
            <a:r>
              <a:rPr lang="nl-BE" altLang="fr-FR" sz="1500" dirty="0">
                <a:cs typeface="Arial" panose="020B0604020202020204" pitchFamily="34" charset="0"/>
              </a:rPr>
              <a:t>F, dans </a:t>
            </a:r>
            <a:r>
              <a:rPr lang="nl-BE" altLang="fr-FR" sz="1500" dirty="0" err="1">
                <a:cs typeface="Arial" panose="020B0604020202020204" pitchFamily="34" charset="0"/>
              </a:rPr>
              <a:t>le</a:t>
            </a:r>
            <a:r>
              <a:rPr lang="nl-BE" altLang="fr-FR" sz="1500" dirty="0">
                <a:cs typeface="Arial" panose="020B0604020202020204" pitchFamily="34" charset="0"/>
              </a:rPr>
              <a:t> milieu </a:t>
            </a:r>
            <a:r>
              <a:rPr lang="nl-BE" altLang="fr-FR" sz="1500" dirty="0" err="1">
                <a:cs typeface="Arial" panose="020B0604020202020204" pitchFamily="34" charset="0"/>
              </a:rPr>
              <a:t>MeOH</a:t>
            </a:r>
            <a:r>
              <a:rPr lang="nl-BE" altLang="fr-FR" sz="1500" dirty="0">
                <a:cs typeface="Arial" panose="020B0604020202020204" pitchFamily="34" charset="0"/>
              </a:rPr>
              <a:t>/Et</a:t>
            </a:r>
            <a:r>
              <a:rPr lang="nl-BE" altLang="fr-FR" sz="1500" baseline="-25000" dirty="0">
                <a:cs typeface="Arial" panose="020B0604020202020204" pitchFamily="34" charset="0"/>
              </a:rPr>
              <a:t>3</a:t>
            </a:r>
            <a:r>
              <a:rPr lang="nl-BE" altLang="fr-FR" sz="1500" dirty="0">
                <a:cs typeface="Arial" panose="020B0604020202020204" pitchFamily="34" charset="0"/>
              </a:rPr>
              <a:t>N/H</a:t>
            </a:r>
            <a:r>
              <a:rPr lang="nl-BE" altLang="fr-FR" sz="1500" baseline="-25000" dirty="0">
                <a:cs typeface="Arial" panose="020B0604020202020204" pitchFamily="34" charset="0"/>
              </a:rPr>
              <a:t>2</a:t>
            </a:r>
            <a:r>
              <a:rPr lang="nl-BE" altLang="fr-FR" sz="1500" dirty="0">
                <a:cs typeface="Arial" panose="020B0604020202020204" pitchFamily="34" charset="0"/>
              </a:rPr>
              <a:t>O, 5/1/1, en </a:t>
            </a:r>
            <a:r>
              <a:rPr lang="nl-BE" altLang="fr-FR" sz="1500" dirty="0" err="1">
                <a:cs typeface="Arial" panose="020B0604020202020204" pitchFamily="34" charset="0"/>
              </a:rPr>
              <a:t>présence</a:t>
            </a:r>
            <a:r>
              <a:rPr lang="nl-BE" altLang="fr-FR" sz="1500" dirty="0">
                <a:cs typeface="Arial" panose="020B0604020202020204" pitchFamily="34" charset="0"/>
              </a:rPr>
              <a:t> </a:t>
            </a:r>
            <a:r>
              <a:rPr lang="nl-BE" altLang="fr-FR" sz="1500" dirty="0" err="1">
                <a:cs typeface="Arial" panose="020B0604020202020204" pitchFamily="34" charset="0"/>
              </a:rPr>
              <a:t>d’acétone</a:t>
            </a:r>
            <a:r>
              <a:rPr lang="nl-BE" altLang="fr-FR" sz="1500" dirty="0">
                <a:cs typeface="Arial" panose="020B0604020202020204" pitchFamily="34" charset="0"/>
              </a:rPr>
              <a:t> </a:t>
            </a:r>
            <a:r>
              <a:rPr lang="nl-BE" altLang="fr-FR" sz="1500" dirty="0" err="1">
                <a:cs typeface="Arial" panose="020B0604020202020204" pitchFamily="34" charset="0"/>
              </a:rPr>
              <a:t>deutérée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345B627A-F820-4D98-B940-8B9B041DAEB1}"/>
              </a:ext>
            </a:extLst>
          </p:cNvPr>
          <p:cNvGrpSpPr/>
          <p:nvPr/>
        </p:nvGrpSpPr>
        <p:grpSpPr>
          <a:xfrm>
            <a:off x="9273245" y="1681106"/>
            <a:ext cx="2592729" cy="1776270"/>
            <a:chOff x="9317620" y="1609731"/>
            <a:chExt cx="2592729" cy="1776270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F410187F-49EF-470B-829F-50B26D76EC78}"/>
                </a:ext>
              </a:extLst>
            </p:cNvPr>
            <p:cNvSpPr/>
            <p:nvPr/>
          </p:nvSpPr>
          <p:spPr>
            <a:xfrm>
              <a:off x="9317620" y="1609731"/>
              <a:ext cx="2592729" cy="177627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aphicFrame>
          <p:nvGraphicFramePr>
            <p:cNvPr id="48" name="Objet 47">
              <a:extLst>
                <a:ext uri="{FF2B5EF4-FFF2-40B4-BE49-F238E27FC236}">
                  <a16:creationId xmlns:a16="http://schemas.microsoft.com/office/drawing/2014/main" id="{BD32528E-3CCB-4996-8E41-5512534CD84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18983263"/>
                </p:ext>
              </p:extLst>
            </p:nvPr>
          </p:nvGraphicFramePr>
          <p:xfrm>
            <a:off x="9428122" y="1830322"/>
            <a:ext cx="2371725" cy="1335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S ChemDraw Drawing" r:id="rId3" imgW="2147326" imgH="1210181" progId="ChemDraw.Document.6.0">
                    <p:embed/>
                  </p:oleObj>
                </mc:Choice>
                <mc:Fallback>
                  <p:oleObj name="CS ChemDraw Drawing" r:id="rId3" imgW="2147326" imgH="1210181" progId="ChemDraw.Document.6.0">
                    <p:embed/>
                    <p:pic>
                      <p:nvPicPr>
                        <p:cNvPr id="48" name="Objet 47">
                          <a:extLst>
                            <a:ext uri="{FF2B5EF4-FFF2-40B4-BE49-F238E27FC236}">
                              <a16:creationId xmlns:a16="http://schemas.microsoft.com/office/drawing/2014/main" id="{82990BE5-E356-4AA2-9170-7770DD0830C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9428122" y="1830322"/>
                          <a:ext cx="2371725" cy="13350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9" name="Picture 4" descr="Université de Rennes 1 logo">
            <a:extLst>
              <a:ext uri="{FF2B5EF4-FFF2-40B4-BE49-F238E27FC236}">
                <a16:creationId xmlns:a16="http://schemas.microsoft.com/office/drawing/2014/main" id="{E7D1BC3D-1E89-4E75-957D-05032FF2E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1176296"/>
            <a:ext cx="1195375" cy="43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ENSCR">
            <a:extLst>
              <a:ext uri="{FF2B5EF4-FFF2-40B4-BE49-F238E27FC236}">
                <a16:creationId xmlns:a16="http://schemas.microsoft.com/office/drawing/2014/main" id="{D40CDE04-2253-49BD-949D-694DE0477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478002"/>
            <a:ext cx="1195375" cy="60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4" name="Objet 53">
            <a:extLst>
              <a:ext uri="{FF2B5EF4-FFF2-40B4-BE49-F238E27FC236}">
                <a16:creationId xmlns:a16="http://schemas.microsoft.com/office/drawing/2014/main" id="{9AB1048F-5CCC-4F7C-B2E3-739CC5D399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8854126"/>
              </p:ext>
            </p:extLst>
          </p:nvPr>
        </p:nvGraphicFramePr>
        <p:xfrm>
          <a:off x="9383747" y="4197459"/>
          <a:ext cx="2371725" cy="133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7" imgW="2147326" imgH="1210181" progId="ChemDraw.Document.6.0">
                  <p:embed/>
                </p:oleObj>
              </mc:Choice>
              <mc:Fallback>
                <p:oleObj name="CS ChemDraw Drawing" r:id="rId7" imgW="2147326" imgH="1210181" progId="ChemDraw.Document.6.0">
                  <p:embed/>
                  <p:pic>
                    <p:nvPicPr>
                      <p:cNvPr id="50" name="Objet 49">
                        <a:extLst>
                          <a:ext uri="{FF2B5EF4-FFF2-40B4-BE49-F238E27FC236}">
                            <a16:creationId xmlns:a16="http://schemas.microsoft.com/office/drawing/2014/main" id="{8AE372E1-E550-47C2-B506-E74E585460F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83747" y="4197459"/>
                        <a:ext cx="2371725" cy="1335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ectangle 56">
            <a:extLst>
              <a:ext uri="{FF2B5EF4-FFF2-40B4-BE49-F238E27FC236}">
                <a16:creationId xmlns:a16="http://schemas.microsoft.com/office/drawing/2014/main" id="{461586D9-1617-4EE1-835C-B7BE5CAB90AC}"/>
              </a:ext>
            </a:extLst>
          </p:cNvPr>
          <p:cNvSpPr/>
          <p:nvPr/>
        </p:nvSpPr>
        <p:spPr>
          <a:xfrm>
            <a:off x="9383747" y="5126090"/>
            <a:ext cx="2482227" cy="44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Flèche : droite 58">
            <a:extLst>
              <a:ext uri="{FF2B5EF4-FFF2-40B4-BE49-F238E27FC236}">
                <a16:creationId xmlns:a16="http://schemas.microsoft.com/office/drawing/2014/main" id="{BB96AD72-F46E-45B4-8664-4B70D7FC79F6}"/>
              </a:ext>
            </a:extLst>
          </p:cNvPr>
          <p:cNvSpPr/>
          <p:nvPr/>
        </p:nvSpPr>
        <p:spPr>
          <a:xfrm rot="17621236">
            <a:off x="9654017" y="5084904"/>
            <a:ext cx="449991" cy="60315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Flèche : droite 59">
            <a:extLst>
              <a:ext uri="{FF2B5EF4-FFF2-40B4-BE49-F238E27FC236}">
                <a16:creationId xmlns:a16="http://schemas.microsoft.com/office/drawing/2014/main" id="{8ED7F743-EF67-4713-944E-1FB3153E899B}"/>
              </a:ext>
            </a:extLst>
          </p:cNvPr>
          <p:cNvSpPr/>
          <p:nvPr/>
        </p:nvSpPr>
        <p:spPr>
          <a:xfrm rot="2472309">
            <a:off x="9945786" y="3955758"/>
            <a:ext cx="449991" cy="60315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Flèche : droite 60">
            <a:extLst>
              <a:ext uri="{FF2B5EF4-FFF2-40B4-BE49-F238E27FC236}">
                <a16:creationId xmlns:a16="http://schemas.microsoft.com/office/drawing/2014/main" id="{E61CF387-8315-42B8-B649-ACD45D50DB0B}"/>
              </a:ext>
            </a:extLst>
          </p:cNvPr>
          <p:cNvSpPr/>
          <p:nvPr/>
        </p:nvSpPr>
        <p:spPr>
          <a:xfrm rot="14516070">
            <a:off x="10825646" y="5264412"/>
            <a:ext cx="449991" cy="60315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5409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space réservé du numéro de diapositive 2">
            <a:extLst>
              <a:ext uri="{FF2B5EF4-FFF2-40B4-BE49-F238E27FC236}">
                <a16:creationId xmlns:a16="http://schemas.microsoft.com/office/drawing/2014/main" id="{03C1E384-86E2-47CA-9F04-002E550CD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17</a:t>
            </a:fld>
            <a:endParaRPr lang="fr-FR" dirty="0"/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F6CD3AEF-DEA4-4A5D-B8B1-0555F14CC33C}"/>
              </a:ext>
            </a:extLst>
          </p:cNvPr>
          <p:cNvGrpSpPr/>
          <p:nvPr/>
        </p:nvGrpSpPr>
        <p:grpSpPr>
          <a:xfrm>
            <a:off x="983853" y="1609731"/>
            <a:ext cx="8131593" cy="4808706"/>
            <a:chOff x="983853" y="1609731"/>
            <a:chExt cx="8131593" cy="4808706"/>
          </a:xfrm>
        </p:grpSpPr>
        <p:grpSp>
          <p:nvGrpSpPr>
            <p:cNvPr id="7" name="Groupe 6">
              <a:extLst>
                <a:ext uri="{FF2B5EF4-FFF2-40B4-BE49-F238E27FC236}">
                  <a16:creationId xmlns:a16="http://schemas.microsoft.com/office/drawing/2014/main" id="{37C7BBE8-DFBC-49F6-ACAD-87E9E4502812}"/>
                </a:ext>
              </a:extLst>
            </p:cNvPr>
            <p:cNvGrpSpPr/>
            <p:nvPr/>
          </p:nvGrpSpPr>
          <p:grpSpPr>
            <a:xfrm>
              <a:off x="983853" y="1609731"/>
              <a:ext cx="8131593" cy="4798057"/>
              <a:chOff x="983853" y="1609731"/>
              <a:chExt cx="8131593" cy="4798057"/>
            </a:xfrm>
          </p:grpSpPr>
          <p:pic>
            <p:nvPicPr>
              <p:cNvPr id="3" name="Image 2">
                <a:extLst>
                  <a:ext uri="{FF2B5EF4-FFF2-40B4-BE49-F238E27FC236}">
                    <a16:creationId xmlns:a16="http://schemas.microsoft.com/office/drawing/2014/main" id="{A443E3E9-90AC-4AAE-BE4C-1F0B444101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83853" y="1609731"/>
                <a:ext cx="7892402" cy="4798057"/>
              </a:xfrm>
              <a:prstGeom prst="rect">
                <a:avLst/>
              </a:prstGeom>
            </p:spPr>
          </p:pic>
          <p:sp>
            <p:nvSpPr>
              <p:cNvPr id="14" name="Text Box 14">
                <a:extLst>
                  <a:ext uri="{FF2B5EF4-FFF2-40B4-BE49-F238E27FC236}">
                    <a16:creationId xmlns:a16="http://schemas.microsoft.com/office/drawing/2014/main" id="{55702A55-E893-41A4-9B46-19B73BE2E4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76382" y="5735701"/>
                <a:ext cx="2155474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</a:t>
                </a:r>
                <a:r>
                  <a:rPr lang="nl-BE" altLang="fr-FR" sz="1300" dirty="0" err="1">
                    <a:cs typeface="Arial" panose="020B0604020202020204" pitchFamily="34" charset="0"/>
                  </a:rPr>
                  <a:t>quelques</a:t>
                </a:r>
                <a:r>
                  <a:rPr lang="nl-BE" altLang="fr-FR" sz="1300" dirty="0">
                    <a:cs typeface="Arial" panose="020B0604020202020204" pitchFamily="34" charset="0"/>
                  </a:rPr>
                  <a:t> minutes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5" name="Text Box 14">
                <a:extLst>
                  <a:ext uri="{FF2B5EF4-FFF2-40B4-BE49-F238E27FC236}">
                    <a16:creationId xmlns:a16="http://schemas.microsoft.com/office/drawing/2014/main" id="{33C5DFE7-DB2C-40D3-8489-35A5F9A232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8782" y="5436684"/>
                <a:ext cx="89893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6" name="Text Box 14">
                <a:extLst>
                  <a:ext uri="{FF2B5EF4-FFF2-40B4-BE49-F238E27FC236}">
                    <a16:creationId xmlns:a16="http://schemas.microsoft.com/office/drawing/2014/main" id="{0946B1BE-9FFA-421E-9ABA-80F2D0DB0A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32" y="5126090"/>
                <a:ext cx="89893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3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7" name="Text Box 14">
                <a:extLst>
                  <a:ext uri="{FF2B5EF4-FFF2-40B4-BE49-F238E27FC236}">
                    <a16:creationId xmlns:a16="http://schemas.microsoft.com/office/drawing/2014/main" id="{5F003F71-2BCF-4CE3-985E-751BCF12F4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75707" y="4827076"/>
                <a:ext cx="89893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5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8" name="Text Box 14">
                <a:extLst>
                  <a:ext uri="{FF2B5EF4-FFF2-40B4-BE49-F238E27FC236}">
                    <a16:creationId xmlns:a16="http://schemas.microsoft.com/office/drawing/2014/main" id="{9CBE2C61-F9C4-4787-9B9B-76DE6BD596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16532" y="4528064"/>
                <a:ext cx="1113068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15 h 30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0" name="Text Box 14">
                <a:extLst>
                  <a:ext uri="{FF2B5EF4-FFF2-40B4-BE49-F238E27FC236}">
                    <a16:creationId xmlns:a16="http://schemas.microsoft.com/office/drawing/2014/main" id="{71B79A93-1187-4435-A935-BA9AE1C924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49624" y="4217331"/>
                <a:ext cx="1113068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 jour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1" name="Text Box 14">
                <a:extLst>
                  <a:ext uri="{FF2B5EF4-FFF2-40B4-BE49-F238E27FC236}">
                    <a16:creationId xmlns:a16="http://schemas.microsoft.com/office/drawing/2014/main" id="{A3E21F83-58B6-4373-9DA7-69997EC582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78871" y="3906739"/>
                <a:ext cx="158417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 jour et 4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2" name="Text Box 14">
                <a:extLst>
                  <a:ext uri="{FF2B5EF4-FFF2-40B4-BE49-F238E27FC236}">
                    <a16:creationId xmlns:a16="http://schemas.microsoft.com/office/drawing/2014/main" id="{A69E8984-0B44-4DD8-8CC7-900807B705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31271" y="3596152"/>
                <a:ext cx="1584175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1 jour et 13 h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3" name="Text Box 14">
                <a:extLst>
                  <a:ext uri="{FF2B5EF4-FFF2-40B4-BE49-F238E27FC236}">
                    <a16:creationId xmlns:a16="http://schemas.microsoft.com/office/drawing/2014/main" id="{8314D6ED-26AA-4B22-828A-20A7BA3C84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60517" y="3297138"/>
                <a:ext cx="1157863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2 jours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4" name="Text Box 14">
                <a:extLst>
                  <a:ext uri="{FF2B5EF4-FFF2-40B4-BE49-F238E27FC236}">
                    <a16:creationId xmlns:a16="http://schemas.microsoft.com/office/drawing/2014/main" id="{9BBF3C6E-081A-44DB-96D9-F9EF8B0E62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89767" y="2986545"/>
                <a:ext cx="1157863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3 jours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5" name="Text Box 14">
                <a:extLst>
                  <a:ext uri="{FF2B5EF4-FFF2-40B4-BE49-F238E27FC236}">
                    <a16:creationId xmlns:a16="http://schemas.microsoft.com/office/drawing/2014/main" id="{2105AD41-AFAE-4DFA-AEE1-88A3131079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930592" y="2687531"/>
                <a:ext cx="1157863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cs typeface="Arial" panose="020B0604020202020204" pitchFamily="34" charset="0"/>
                  </a:rPr>
                  <a:t>t = 6 jours</a:t>
                </a:r>
                <a:endParaRPr lang="fr-FR" altLang="fr-FR" sz="1300" dirty="0"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9B98320A-8CA1-448A-BC86-D5BC4EF22564}"/>
                </a:ext>
              </a:extLst>
            </p:cNvPr>
            <p:cNvGrpSpPr/>
            <p:nvPr/>
          </p:nvGrpSpPr>
          <p:grpSpPr>
            <a:xfrm>
              <a:off x="1425732" y="2052131"/>
              <a:ext cx="5737656" cy="4366306"/>
              <a:chOff x="1425732" y="2052131"/>
              <a:chExt cx="5737656" cy="4366306"/>
            </a:xfrm>
          </p:grpSpPr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579E797A-A0D2-456E-A3AD-F1531FE60A03}"/>
                  </a:ext>
                </a:extLst>
              </p:cNvPr>
              <p:cNvSpPr txBox="1"/>
              <p:nvPr/>
            </p:nvSpPr>
            <p:spPr>
              <a:xfrm>
                <a:off x="3402004" y="5634500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E9F0D3D9-C443-421B-9FDD-63ED86795D71}"/>
                  </a:ext>
                </a:extLst>
              </p:cNvPr>
              <p:cNvSpPr txBox="1"/>
              <p:nvPr/>
            </p:nvSpPr>
            <p:spPr>
              <a:xfrm>
                <a:off x="2477956" y="5636430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1EF5C8D6-1113-44F4-8DC6-2BCFEE482641}"/>
                  </a:ext>
                </a:extLst>
              </p:cNvPr>
              <p:cNvSpPr txBox="1"/>
              <p:nvPr/>
            </p:nvSpPr>
            <p:spPr>
              <a:xfrm>
                <a:off x="2283117" y="5337416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0E9DF464-9006-45CB-9D5B-A75B5FCB0957}"/>
                  </a:ext>
                </a:extLst>
              </p:cNvPr>
              <p:cNvSpPr txBox="1"/>
              <p:nvPr/>
            </p:nvSpPr>
            <p:spPr>
              <a:xfrm>
                <a:off x="3048973" y="4691157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545E2E65-0E17-4623-AF7F-5036CC0F1DCC}"/>
                  </a:ext>
                </a:extLst>
              </p:cNvPr>
              <p:cNvSpPr txBox="1"/>
              <p:nvPr/>
            </p:nvSpPr>
            <p:spPr>
              <a:xfrm>
                <a:off x="2449021" y="4450018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32" name="ZoneTexte 31">
                <a:extLst>
                  <a:ext uri="{FF2B5EF4-FFF2-40B4-BE49-F238E27FC236}">
                    <a16:creationId xmlns:a16="http://schemas.microsoft.com/office/drawing/2014/main" id="{77F9B38E-D5DA-4192-ADAD-A9690F61B2AF}"/>
                  </a:ext>
                </a:extLst>
              </p:cNvPr>
              <p:cNvSpPr txBox="1"/>
              <p:nvPr/>
            </p:nvSpPr>
            <p:spPr>
              <a:xfrm>
                <a:off x="3502323" y="2378155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B2A55199-730C-4273-8452-BF8CC4C1C498}"/>
                  </a:ext>
                </a:extLst>
              </p:cNvPr>
              <p:cNvSpPr txBox="1"/>
              <p:nvPr/>
            </p:nvSpPr>
            <p:spPr>
              <a:xfrm>
                <a:off x="3836053" y="2052131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34" name="ZoneTexte 33">
                <a:extLst>
                  <a:ext uri="{FF2B5EF4-FFF2-40B4-BE49-F238E27FC236}">
                    <a16:creationId xmlns:a16="http://schemas.microsoft.com/office/drawing/2014/main" id="{4898F1E2-690E-4107-960A-46FE1CFAEB30}"/>
                  </a:ext>
                </a:extLst>
              </p:cNvPr>
              <p:cNvSpPr txBox="1"/>
              <p:nvPr/>
            </p:nvSpPr>
            <p:spPr>
              <a:xfrm>
                <a:off x="4111910" y="2513197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827736F5-A5DA-4ED2-BEB5-E81A10629397}"/>
                  </a:ext>
                </a:extLst>
              </p:cNvPr>
              <p:cNvSpPr txBox="1"/>
              <p:nvPr/>
            </p:nvSpPr>
            <p:spPr>
              <a:xfrm>
                <a:off x="6637123" y="4413379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</a:p>
            </p:txBody>
          </p:sp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5DDA65F5-8227-4598-A17F-69BEE6E7E7C1}"/>
                  </a:ext>
                </a:extLst>
              </p:cNvPr>
              <p:cNvSpPr txBox="1"/>
              <p:nvPr/>
            </p:nvSpPr>
            <p:spPr>
              <a:xfrm>
                <a:off x="6961214" y="2063714"/>
                <a:ext cx="2021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</a:p>
            </p:txBody>
          </p:sp>
          <p:sp>
            <p:nvSpPr>
              <p:cNvPr id="37" name="Text Box 14">
                <a:extLst>
                  <a:ext uri="{FF2B5EF4-FFF2-40B4-BE49-F238E27FC236}">
                    <a16:creationId xmlns:a16="http://schemas.microsoft.com/office/drawing/2014/main" id="{7CD5E6FF-EF4C-4651-BB54-29F6C2071E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42513" y="6126049"/>
                <a:ext cx="787080" cy="29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3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(</a:t>
                </a:r>
                <a:r>
                  <a:rPr lang="nl-BE" altLang="fr-FR" sz="1300" dirty="0" err="1">
                    <a:solidFill>
                      <a:srgbClr val="FF0000"/>
                    </a:solidFill>
                    <a:cs typeface="Arial" panose="020B0604020202020204" pitchFamily="34" charset="0"/>
                  </a:rPr>
                  <a:t>ppm</a:t>
                </a:r>
                <a:r>
                  <a:rPr lang="nl-BE" altLang="fr-FR" sz="13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)</a:t>
                </a:r>
                <a:endParaRPr lang="fr-FR" altLang="fr-FR" sz="13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38" name="Text Box 14">
                <a:extLst>
                  <a:ext uri="{FF2B5EF4-FFF2-40B4-BE49-F238E27FC236}">
                    <a16:creationId xmlns:a16="http://schemas.microsoft.com/office/drawing/2014/main" id="{329D2685-FF0F-4AFC-8D38-45BC655BD8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29428" y="5955893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-130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39" name="Text Box 14">
                <a:extLst>
                  <a:ext uri="{FF2B5EF4-FFF2-40B4-BE49-F238E27FC236}">
                    <a16:creationId xmlns:a16="http://schemas.microsoft.com/office/drawing/2014/main" id="{6EF08643-ABB6-4C28-AC3F-E1E28785B9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4351" y="5957821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-125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0" name="Text Box 14">
                <a:extLst>
                  <a:ext uri="{FF2B5EF4-FFF2-40B4-BE49-F238E27FC236}">
                    <a16:creationId xmlns:a16="http://schemas.microsoft.com/office/drawing/2014/main" id="{3CFE3144-94FA-47DD-9FCE-A7CE2BD551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96129" y="5959749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-120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1" name="Text Box 14">
                <a:extLst>
                  <a:ext uri="{FF2B5EF4-FFF2-40B4-BE49-F238E27FC236}">
                    <a16:creationId xmlns:a16="http://schemas.microsoft.com/office/drawing/2014/main" id="{B008260F-D3D4-47EA-97E8-E91097E26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68504" y="5957819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-140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2" name="Text Box 14">
                <a:extLst>
                  <a:ext uri="{FF2B5EF4-FFF2-40B4-BE49-F238E27FC236}">
                    <a16:creationId xmlns:a16="http://schemas.microsoft.com/office/drawing/2014/main" id="{A70A2D97-819D-4E5D-B5A8-9307D0A215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40283" y="5959750"/>
                <a:ext cx="78708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nl-BE" altLang="fr-FR" sz="1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-135</a:t>
                </a:r>
                <a:endParaRPr lang="fr-FR" altLang="fr-FR" sz="1000" dirty="0">
                  <a:solidFill>
                    <a:srgbClr val="FF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1F81D79-9D8B-47A5-A959-E288D73E434B}"/>
                  </a:ext>
                </a:extLst>
              </p:cNvPr>
              <p:cNvSpPr/>
              <p:nvPr/>
            </p:nvSpPr>
            <p:spPr>
              <a:xfrm rot="1399971">
                <a:off x="1425732" y="2378155"/>
                <a:ext cx="750309" cy="38522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44" name="Ellipse 43">
            <a:extLst>
              <a:ext uri="{FF2B5EF4-FFF2-40B4-BE49-F238E27FC236}">
                <a16:creationId xmlns:a16="http://schemas.microsoft.com/office/drawing/2014/main" id="{2098757E-A89E-4D4F-88C4-784FF2D60237}"/>
              </a:ext>
            </a:extLst>
          </p:cNvPr>
          <p:cNvSpPr/>
          <p:nvPr/>
        </p:nvSpPr>
        <p:spPr>
          <a:xfrm rot="16643929">
            <a:off x="5787037" y="3194416"/>
            <a:ext cx="2824880" cy="495711"/>
          </a:xfrm>
          <a:prstGeom prst="ellipse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Text Box 14">
            <a:extLst>
              <a:ext uri="{FF2B5EF4-FFF2-40B4-BE49-F238E27FC236}">
                <a16:creationId xmlns:a16="http://schemas.microsoft.com/office/drawing/2014/main" id="{734F498E-768B-4120-8AF4-1F4468E8D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804" y="915405"/>
            <a:ext cx="9068054" cy="669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500" b="1" dirty="0" err="1">
                <a:cs typeface="Arial" panose="020B0604020202020204" pitchFamily="34" charset="0"/>
              </a:rPr>
              <a:t>Déprotection</a:t>
            </a:r>
            <a:r>
              <a:rPr lang="nl-BE" altLang="fr-FR" sz="1500" b="1" dirty="0">
                <a:cs typeface="Arial" panose="020B0604020202020204" pitchFamily="34" charset="0"/>
              </a:rPr>
              <a:t> </a:t>
            </a:r>
            <a:r>
              <a:rPr lang="nl-BE" altLang="fr-FR" sz="1500" b="1" dirty="0" err="1">
                <a:cs typeface="Arial" panose="020B0604020202020204" pitchFamily="34" charset="0"/>
              </a:rPr>
              <a:t>chimique</a:t>
            </a:r>
            <a:r>
              <a:rPr lang="nl-BE" altLang="fr-FR" sz="1500" b="1" dirty="0">
                <a:cs typeface="Arial" panose="020B0604020202020204" pitchFamily="34" charset="0"/>
              </a:rPr>
              <a:t> du </a:t>
            </a:r>
            <a:r>
              <a:rPr lang="nl-BE" altLang="fr-FR" sz="1500" b="1" dirty="0" err="1">
                <a:cs typeface="Arial" panose="020B0604020202020204" pitchFamily="34" charset="0"/>
              </a:rPr>
              <a:t>fluorure</a:t>
            </a:r>
            <a:r>
              <a:rPr lang="nl-BE" altLang="fr-FR" sz="1500" b="1" dirty="0">
                <a:cs typeface="Arial" panose="020B0604020202020204" pitchFamily="34" charset="0"/>
              </a:rPr>
              <a:t> de 2,3,5-tri-</a:t>
            </a:r>
            <a:r>
              <a:rPr lang="nl-BE" altLang="fr-FR" sz="1500" b="1" i="1" dirty="0">
                <a:cs typeface="Arial" panose="020B0604020202020204" pitchFamily="34" charset="0"/>
              </a:rPr>
              <a:t>O</a:t>
            </a:r>
            <a:r>
              <a:rPr lang="nl-BE" altLang="fr-FR" sz="1500" b="1" dirty="0">
                <a:cs typeface="Arial" panose="020B0604020202020204" pitchFamily="34" charset="0"/>
              </a:rPr>
              <a:t>-benzoyl-</a:t>
            </a:r>
            <a:r>
              <a:rPr lang="el-GR" altLang="fr-FR" sz="1500" b="1" dirty="0">
                <a:cs typeface="Arial" panose="020B0604020202020204" pitchFamily="34" charset="0"/>
              </a:rPr>
              <a:t>α</a:t>
            </a:r>
            <a:r>
              <a:rPr lang="nl-BE" altLang="fr-FR" sz="1500" b="1" dirty="0">
                <a:cs typeface="Arial" panose="020B0604020202020204" pitchFamily="34" charset="0"/>
              </a:rPr>
              <a:t>-L-</a:t>
            </a:r>
            <a:r>
              <a:rPr lang="nl-BE" altLang="fr-FR" sz="1500" b="1" dirty="0" err="1">
                <a:cs typeface="Arial" panose="020B0604020202020204" pitchFamily="34" charset="0"/>
              </a:rPr>
              <a:t>arabinofuranosyle</a:t>
            </a:r>
            <a:r>
              <a:rPr lang="nl-BE" altLang="fr-FR" sz="1500" b="1" dirty="0">
                <a:cs typeface="Arial" panose="020B0604020202020204" pitchFamily="34" charset="0"/>
              </a:rPr>
              <a:t> </a:t>
            </a:r>
            <a:r>
              <a:rPr lang="nl-BE" altLang="fr-FR" sz="1500" dirty="0">
                <a:cs typeface="Arial" panose="020B0604020202020204" pitchFamily="34" charset="0"/>
              </a:rPr>
              <a:t>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nl-BE" altLang="fr-FR" sz="1500" dirty="0" err="1">
                <a:cs typeface="Arial" panose="020B0604020202020204" pitchFamily="34" charset="0"/>
              </a:rPr>
              <a:t>suivi</a:t>
            </a:r>
            <a:r>
              <a:rPr lang="nl-BE" altLang="fr-FR" sz="1500" dirty="0">
                <a:cs typeface="Arial" panose="020B0604020202020204" pitchFamily="34" charset="0"/>
              </a:rPr>
              <a:t> RMN </a:t>
            </a:r>
            <a:r>
              <a:rPr lang="nl-BE" altLang="fr-FR" sz="1500" baseline="30000" dirty="0">
                <a:cs typeface="Arial" panose="020B0604020202020204" pitchFamily="34" charset="0"/>
              </a:rPr>
              <a:t>19</a:t>
            </a:r>
            <a:r>
              <a:rPr lang="nl-BE" altLang="fr-FR" sz="1500" dirty="0">
                <a:cs typeface="Arial" panose="020B0604020202020204" pitchFamily="34" charset="0"/>
              </a:rPr>
              <a:t>F, dans </a:t>
            </a:r>
            <a:r>
              <a:rPr lang="nl-BE" altLang="fr-FR" sz="1500" dirty="0" err="1">
                <a:cs typeface="Arial" panose="020B0604020202020204" pitchFamily="34" charset="0"/>
              </a:rPr>
              <a:t>le</a:t>
            </a:r>
            <a:r>
              <a:rPr lang="nl-BE" altLang="fr-FR" sz="1500" dirty="0">
                <a:cs typeface="Arial" panose="020B0604020202020204" pitchFamily="34" charset="0"/>
              </a:rPr>
              <a:t> milieu </a:t>
            </a:r>
            <a:r>
              <a:rPr lang="nl-BE" altLang="fr-FR" sz="1500" dirty="0" err="1">
                <a:cs typeface="Arial" panose="020B0604020202020204" pitchFamily="34" charset="0"/>
              </a:rPr>
              <a:t>MeOH</a:t>
            </a:r>
            <a:r>
              <a:rPr lang="nl-BE" altLang="fr-FR" sz="1500" dirty="0">
                <a:cs typeface="Arial" panose="020B0604020202020204" pitchFamily="34" charset="0"/>
              </a:rPr>
              <a:t>/Et</a:t>
            </a:r>
            <a:r>
              <a:rPr lang="nl-BE" altLang="fr-FR" sz="1500" baseline="-25000" dirty="0">
                <a:cs typeface="Arial" panose="020B0604020202020204" pitchFamily="34" charset="0"/>
              </a:rPr>
              <a:t>3</a:t>
            </a:r>
            <a:r>
              <a:rPr lang="nl-BE" altLang="fr-FR" sz="1500" dirty="0">
                <a:cs typeface="Arial" panose="020B0604020202020204" pitchFamily="34" charset="0"/>
              </a:rPr>
              <a:t>N/H</a:t>
            </a:r>
            <a:r>
              <a:rPr lang="nl-BE" altLang="fr-FR" sz="1500" baseline="-25000" dirty="0">
                <a:cs typeface="Arial" panose="020B0604020202020204" pitchFamily="34" charset="0"/>
              </a:rPr>
              <a:t>2</a:t>
            </a:r>
            <a:r>
              <a:rPr lang="nl-BE" altLang="fr-FR" sz="1500" dirty="0">
                <a:cs typeface="Arial" panose="020B0604020202020204" pitchFamily="34" charset="0"/>
              </a:rPr>
              <a:t>O, 5/1/1, en </a:t>
            </a:r>
            <a:r>
              <a:rPr lang="nl-BE" altLang="fr-FR" sz="1500" dirty="0" err="1">
                <a:cs typeface="Arial" panose="020B0604020202020204" pitchFamily="34" charset="0"/>
              </a:rPr>
              <a:t>présence</a:t>
            </a:r>
            <a:r>
              <a:rPr lang="nl-BE" altLang="fr-FR" sz="1500" dirty="0">
                <a:cs typeface="Arial" panose="020B0604020202020204" pitchFamily="34" charset="0"/>
              </a:rPr>
              <a:t> </a:t>
            </a:r>
            <a:r>
              <a:rPr lang="nl-BE" altLang="fr-FR" sz="1500" dirty="0" err="1">
                <a:cs typeface="Arial" panose="020B0604020202020204" pitchFamily="34" charset="0"/>
              </a:rPr>
              <a:t>d’acétone</a:t>
            </a:r>
            <a:r>
              <a:rPr lang="nl-BE" altLang="fr-FR" sz="1500" dirty="0">
                <a:cs typeface="Arial" panose="020B0604020202020204" pitchFamily="34" charset="0"/>
              </a:rPr>
              <a:t> </a:t>
            </a:r>
            <a:r>
              <a:rPr lang="nl-BE" altLang="fr-FR" sz="1500" dirty="0" err="1">
                <a:cs typeface="Arial" panose="020B0604020202020204" pitchFamily="34" charset="0"/>
              </a:rPr>
              <a:t>deutérée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7969A35A-8C03-47C5-9C25-D5199B98B2CF}"/>
              </a:ext>
            </a:extLst>
          </p:cNvPr>
          <p:cNvGrpSpPr/>
          <p:nvPr/>
        </p:nvGrpSpPr>
        <p:grpSpPr>
          <a:xfrm>
            <a:off x="9273245" y="1681106"/>
            <a:ext cx="2592729" cy="1776270"/>
            <a:chOff x="9317620" y="1609731"/>
            <a:chExt cx="2592729" cy="1776270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74D801B1-9B0A-4167-8FA8-151F6E250736}"/>
                </a:ext>
              </a:extLst>
            </p:cNvPr>
            <p:cNvSpPr/>
            <p:nvPr/>
          </p:nvSpPr>
          <p:spPr>
            <a:xfrm>
              <a:off x="9317620" y="1609731"/>
              <a:ext cx="2592729" cy="177627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aphicFrame>
          <p:nvGraphicFramePr>
            <p:cNvPr id="48" name="Objet 47">
              <a:extLst>
                <a:ext uri="{FF2B5EF4-FFF2-40B4-BE49-F238E27FC236}">
                  <a16:creationId xmlns:a16="http://schemas.microsoft.com/office/drawing/2014/main" id="{82990BE5-E356-4AA2-9170-7770DD0830C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6746746"/>
                </p:ext>
              </p:extLst>
            </p:nvPr>
          </p:nvGraphicFramePr>
          <p:xfrm>
            <a:off x="9428122" y="1830322"/>
            <a:ext cx="2371725" cy="1335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S ChemDraw Drawing" r:id="rId3" imgW="2147326" imgH="1210181" progId="ChemDraw.Document.6.0">
                    <p:embed/>
                  </p:oleObj>
                </mc:Choice>
                <mc:Fallback>
                  <p:oleObj name="CS ChemDraw Drawing" r:id="rId3" imgW="2147326" imgH="1210181" progId="ChemDraw.Document.6.0">
                    <p:embed/>
                    <p:pic>
                      <p:nvPicPr>
                        <p:cNvPr id="5" name="Objet 4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9428122" y="1830322"/>
                          <a:ext cx="2371725" cy="13350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9" name="Picture 4" descr="Université de Rennes 1 logo">
            <a:extLst>
              <a:ext uri="{FF2B5EF4-FFF2-40B4-BE49-F238E27FC236}">
                <a16:creationId xmlns:a16="http://schemas.microsoft.com/office/drawing/2014/main" id="{E7D1BC3D-1E89-4E75-957D-05032FF2E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1176296"/>
            <a:ext cx="1195375" cy="43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ENSCR">
            <a:extLst>
              <a:ext uri="{FF2B5EF4-FFF2-40B4-BE49-F238E27FC236}">
                <a16:creationId xmlns:a16="http://schemas.microsoft.com/office/drawing/2014/main" id="{D40CDE04-2253-49BD-949D-694DE0477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478002"/>
            <a:ext cx="1195375" cy="60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993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000" b="1" i="1" dirty="0">
                <a:cs typeface="Arial" panose="020B0604020202020204" pitchFamily="34" charset="0"/>
              </a:rPr>
              <a:t>DEA : </a:t>
            </a:r>
            <a:r>
              <a:rPr lang="nl-BE" altLang="fr-FR" sz="2000" b="1" i="1" dirty="0" err="1">
                <a:cs typeface="Arial" panose="020B0604020202020204" pitchFamily="34" charset="0"/>
              </a:rPr>
              <a:t>Synthèse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chimioenzymatique</a:t>
            </a:r>
            <a:r>
              <a:rPr lang="nl-BE" altLang="fr-FR" sz="2000" b="1" i="1" dirty="0">
                <a:cs typeface="Arial" panose="020B0604020202020204" pitchFamily="34" charset="0"/>
              </a:rPr>
              <a:t> de </a:t>
            </a:r>
            <a:r>
              <a:rPr lang="nl-BE" altLang="fr-FR" sz="2000" b="1" i="1" dirty="0" err="1">
                <a:cs typeface="Arial" panose="020B0604020202020204" pitchFamily="34" charset="0"/>
              </a:rPr>
              <a:t>dérivés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glycofuranosidiques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403034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ext Box 14">
            <a:extLst>
              <a:ext uri="{FF2B5EF4-FFF2-40B4-BE49-F238E27FC236}">
                <a16:creationId xmlns:a16="http://schemas.microsoft.com/office/drawing/2014/main" id="{6069EB6D-968A-4627-93DE-D24ABEC0C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50" y="1820515"/>
            <a:ext cx="38136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800" b="1" u="sng" dirty="0" err="1">
                <a:cs typeface="Arial" panose="020B0604020202020204" pitchFamily="34" charset="0"/>
              </a:rPr>
              <a:t>Compétences</a:t>
            </a:r>
            <a:r>
              <a:rPr lang="nl-BE" altLang="fr-FR" sz="1800" b="1" u="sng" dirty="0">
                <a:cs typeface="Arial" panose="020B0604020202020204" pitchFamily="34" charset="0"/>
              </a:rPr>
              <a:t> </a:t>
            </a:r>
            <a:r>
              <a:rPr lang="nl-BE" altLang="fr-FR" sz="1800" b="1" u="sng" dirty="0" err="1">
                <a:cs typeface="Arial" panose="020B0604020202020204" pitchFamily="34" charset="0"/>
              </a:rPr>
              <a:t>apportées</a:t>
            </a:r>
            <a:r>
              <a:rPr lang="nl-BE" altLang="fr-FR" sz="1800" b="1" u="sng" dirty="0">
                <a:cs typeface="Arial" panose="020B0604020202020204" pitchFamily="34" charset="0"/>
              </a:rPr>
              <a:t> </a:t>
            </a:r>
            <a:r>
              <a:rPr lang="nl-BE" altLang="fr-FR" sz="1800" b="1" dirty="0">
                <a:cs typeface="Arial" panose="020B0604020202020204" pitchFamily="34" charset="0"/>
              </a:rPr>
              <a:t>: 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9E00FB58-FB0C-4E2D-910F-DEA56FC55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0601" y="1828056"/>
            <a:ext cx="4286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800" b="1" dirty="0" err="1">
                <a:solidFill>
                  <a:srgbClr val="FF0000"/>
                </a:solidFill>
                <a:cs typeface="Arial" panose="020B0604020202020204" pitchFamily="34" charset="0"/>
              </a:rPr>
              <a:t>Stratégies</a:t>
            </a:r>
            <a:r>
              <a:rPr lang="nl-BE" altLang="fr-FR" sz="1800" b="1" dirty="0">
                <a:solidFill>
                  <a:srgbClr val="FF0000"/>
                </a:solidFill>
                <a:cs typeface="Arial" panose="020B0604020202020204" pitchFamily="34" charset="0"/>
              </a:rPr>
              <a:t> de </a:t>
            </a:r>
            <a:r>
              <a:rPr lang="nl-BE" altLang="fr-FR" sz="1800" b="1" dirty="0" err="1">
                <a:solidFill>
                  <a:srgbClr val="FF0000"/>
                </a:solidFill>
                <a:cs typeface="Arial" panose="020B0604020202020204" pitchFamily="34" charset="0"/>
              </a:rPr>
              <a:t>synthèse</a:t>
            </a:r>
            <a:r>
              <a:rPr lang="nl-BE" altLang="fr-FR" sz="18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nl-BE" altLang="fr-FR" sz="1800" b="1" dirty="0" err="1">
                <a:solidFill>
                  <a:srgbClr val="FF0000"/>
                </a:solidFill>
                <a:cs typeface="Arial" panose="020B0604020202020204" pitchFamily="34" charset="0"/>
              </a:rPr>
              <a:t>organique</a:t>
            </a:r>
            <a:r>
              <a:rPr lang="nl-BE" altLang="fr-FR" sz="18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endParaRPr lang="fr-FR" altLang="fr-FR" sz="18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591DA2C2-F20D-4EA2-900C-24CD04BED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52" y="3866426"/>
            <a:ext cx="1000067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b="1" i="1" dirty="0">
                <a:cs typeface="Arial" panose="020B0604020202020204" pitchFamily="34" charset="0"/>
              </a:rPr>
              <a:t>Analyses RMN       </a:t>
            </a:r>
            <a:r>
              <a:rPr lang="nl-BE" altLang="fr-FR" sz="1600" b="1" i="1" dirty="0" err="1">
                <a:cs typeface="Arial" panose="020B0604020202020204" pitchFamily="34" charset="0"/>
              </a:rPr>
              <a:t>Sécurité</a:t>
            </a:r>
            <a:r>
              <a:rPr lang="nl-BE" altLang="fr-FR" sz="1600" b="1" i="1" dirty="0">
                <a:cs typeface="Arial" panose="020B0604020202020204" pitchFamily="34" charset="0"/>
              </a:rPr>
              <a:t> au </a:t>
            </a:r>
            <a:r>
              <a:rPr lang="nl-BE" altLang="fr-FR" sz="1600" b="1" i="1" dirty="0" err="1">
                <a:cs typeface="Arial" panose="020B0604020202020204" pitchFamily="34" charset="0"/>
              </a:rPr>
              <a:t>laboratoire</a:t>
            </a:r>
            <a:r>
              <a:rPr lang="nl-BE" altLang="fr-FR" sz="1600" b="1" i="1" dirty="0">
                <a:cs typeface="Arial" panose="020B0604020202020204" pitchFamily="34" charset="0"/>
              </a:rPr>
              <a:t>        </a:t>
            </a:r>
            <a:r>
              <a:rPr lang="nl-BE" altLang="fr-FR" sz="1600" b="1" i="1" dirty="0" err="1">
                <a:cs typeface="Arial" panose="020B0604020202020204" pitchFamily="34" charset="0"/>
              </a:rPr>
              <a:t>Activation</a:t>
            </a:r>
            <a:r>
              <a:rPr lang="nl-BE" altLang="fr-FR" sz="1600" b="1" i="1" dirty="0">
                <a:cs typeface="Arial" panose="020B0604020202020204" pitchFamily="34" charset="0"/>
              </a:rPr>
              <a:t> et </a:t>
            </a:r>
            <a:r>
              <a:rPr lang="nl-BE" altLang="fr-FR" sz="1600" b="1" i="1" dirty="0" err="1">
                <a:cs typeface="Arial" panose="020B0604020202020204" pitchFamily="34" charset="0"/>
              </a:rPr>
              <a:t>protection</a:t>
            </a:r>
            <a:r>
              <a:rPr lang="nl-BE" altLang="fr-FR" sz="1600" b="1" i="1" dirty="0">
                <a:cs typeface="Arial" panose="020B0604020202020204" pitchFamily="34" charset="0"/>
              </a:rPr>
              <a:t> de </a:t>
            </a:r>
            <a:r>
              <a:rPr lang="nl-BE" altLang="fr-FR" sz="1600" b="1" i="1" dirty="0" err="1">
                <a:cs typeface="Arial" panose="020B0604020202020204" pitchFamily="34" charset="0"/>
              </a:rPr>
              <a:t>groupes</a:t>
            </a:r>
            <a:r>
              <a:rPr lang="nl-BE" altLang="fr-FR" sz="1600" b="1" i="1" dirty="0">
                <a:cs typeface="Arial" panose="020B0604020202020204" pitchFamily="34" charset="0"/>
              </a:rPr>
              <a:t> </a:t>
            </a:r>
            <a:r>
              <a:rPr lang="nl-BE" altLang="fr-FR" sz="1600" b="1" i="1" dirty="0" err="1">
                <a:cs typeface="Arial" panose="020B0604020202020204" pitchFamily="34" charset="0"/>
              </a:rPr>
              <a:t>caractéristiques</a:t>
            </a:r>
            <a:endParaRPr lang="fr-FR" altLang="fr-FR" sz="1600" b="1" i="1" dirty="0"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EFFFC0-0927-4033-81F5-B29E32F15715}"/>
              </a:ext>
            </a:extLst>
          </p:cNvPr>
          <p:cNvSpPr/>
          <p:nvPr/>
        </p:nvSpPr>
        <p:spPr>
          <a:xfrm>
            <a:off x="209725" y="3830311"/>
            <a:ext cx="9786938" cy="44293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F93934A-FDFF-4355-8CD7-A8371C818FFB}"/>
              </a:ext>
            </a:extLst>
          </p:cNvPr>
          <p:cNvSpPr/>
          <p:nvPr/>
        </p:nvSpPr>
        <p:spPr>
          <a:xfrm>
            <a:off x="1385977" y="5089768"/>
            <a:ext cx="10453113" cy="4429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Text Box 14">
            <a:extLst>
              <a:ext uri="{FF2B5EF4-FFF2-40B4-BE49-F238E27FC236}">
                <a16:creationId xmlns:a16="http://schemas.microsoft.com/office/drawing/2014/main" id="{E38B6ED6-EE10-4F07-8935-8D7C440F9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0202" y="4315683"/>
            <a:ext cx="837245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dirty="0">
                <a:solidFill>
                  <a:srgbClr val="00B050"/>
                </a:solidFill>
                <a:cs typeface="Arial" panose="020B0604020202020204" pitchFamily="34" charset="0"/>
              </a:rPr>
              <a:t>Première </a:t>
            </a:r>
            <a:r>
              <a:rPr lang="nl-BE" altLang="fr-FR" sz="1600" dirty="0" err="1">
                <a:solidFill>
                  <a:srgbClr val="00B050"/>
                </a:solidFill>
                <a:cs typeface="Arial" panose="020B0604020202020204" pitchFamily="34" charset="0"/>
              </a:rPr>
              <a:t>année</a:t>
            </a:r>
            <a:r>
              <a:rPr lang="nl-BE" altLang="fr-FR" sz="1600" dirty="0">
                <a:solidFill>
                  <a:srgbClr val="00B050"/>
                </a:solidFill>
                <a:cs typeface="Arial" panose="020B0604020202020204" pitchFamily="34" charset="0"/>
              </a:rPr>
              <a:t> CPGE (PCSI, BCPST1)      et      BTS Métiers de la </a:t>
            </a:r>
            <a:r>
              <a:rPr lang="nl-BE" altLang="fr-FR" sz="1600" dirty="0" err="1">
                <a:solidFill>
                  <a:srgbClr val="00B050"/>
                </a:solidFill>
                <a:cs typeface="Arial" panose="020B0604020202020204" pitchFamily="34" charset="0"/>
              </a:rPr>
              <a:t>chimie</a:t>
            </a:r>
            <a:endParaRPr lang="fr-FR" altLang="fr-FR" sz="1600" dirty="0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sp>
        <p:nvSpPr>
          <p:cNvPr id="27" name="Text Box 14">
            <a:extLst>
              <a:ext uri="{FF2B5EF4-FFF2-40B4-BE49-F238E27FC236}">
                <a16:creationId xmlns:a16="http://schemas.microsoft.com/office/drawing/2014/main" id="{4AC14316-487B-4A1C-890C-98888CDCB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3465" y="5572868"/>
            <a:ext cx="385761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dirty="0">
                <a:solidFill>
                  <a:srgbClr val="FF0000"/>
                </a:solidFill>
                <a:cs typeface="Arial" panose="020B0604020202020204" pitchFamily="34" charset="0"/>
              </a:rPr>
              <a:t>Seconde </a:t>
            </a:r>
            <a:r>
              <a:rPr lang="nl-BE" altLang="fr-FR" sz="1600" dirty="0" err="1">
                <a:solidFill>
                  <a:srgbClr val="FF0000"/>
                </a:solidFill>
                <a:cs typeface="Arial" panose="020B0604020202020204" pitchFamily="34" charset="0"/>
              </a:rPr>
              <a:t>année</a:t>
            </a:r>
            <a:r>
              <a:rPr lang="nl-BE" altLang="fr-FR" sz="1600" dirty="0">
                <a:solidFill>
                  <a:srgbClr val="FF0000"/>
                </a:solidFill>
                <a:cs typeface="Arial" panose="020B0604020202020204" pitchFamily="34" charset="0"/>
              </a:rPr>
              <a:t> CPGE (PC, BCPST2)</a:t>
            </a:r>
            <a:endParaRPr lang="fr-FR" altLang="fr-FR" sz="16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31" name="Text Box 14">
            <a:extLst>
              <a:ext uri="{FF2B5EF4-FFF2-40B4-BE49-F238E27FC236}">
                <a16:creationId xmlns:a16="http://schemas.microsoft.com/office/drawing/2014/main" id="{7FE0199C-BED7-4A27-82D9-E61C74FC1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758" y="2570699"/>
            <a:ext cx="428567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b="1" i="1" dirty="0">
                <a:cs typeface="Arial" panose="020B0604020202020204" pitchFamily="34" charset="0"/>
              </a:rPr>
              <a:t>Etude et recherche de </a:t>
            </a:r>
            <a:r>
              <a:rPr lang="nl-BE" altLang="fr-FR" sz="1600" b="1" i="1" dirty="0" err="1">
                <a:cs typeface="Arial" panose="020B0604020202020204" pitchFamily="34" charset="0"/>
              </a:rPr>
              <a:t>solvants</a:t>
            </a:r>
            <a:endParaRPr lang="fr-FR" altLang="fr-FR" sz="1600" b="1" i="1" dirty="0"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3EE2B9A-1527-4CBE-9071-8E237A1A2264}"/>
              </a:ext>
            </a:extLst>
          </p:cNvPr>
          <p:cNvSpPr/>
          <p:nvPr/>
        </p:nvSpPr>
        <p:spPr>
          <a:xfrm>
            <a:off x="209552" y="2534450"/>
            <a:ext cx="11629538" cy="44293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C000"/>
              </a:solidFill>
            </a:endParaRPr>
          </a:p>
        </p:txBody>
      </p:sp>
      <p:sp>
        <p:nvSpPr>
          <p:cNvPr id="33" name="Text Box 14">
            <a:extLst>
              <a:ext uri="{FF2B5EF4-FFF2-40B4-BE49-F238E27FC236}">
                <a16:creationId xmlns:a16="http://schemas.microsoft.com/office/drawing/2014/main" id="{795BAC2A-39A4-4D71-8BD7-BC2AB9534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0157" y="2494306"/>
            <a:ext cx="66954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sz="1400" b="0" i="1" dirty="0">
                <a:solidFill>
                  <a:srgbClr val="1D2228"/>
                </a:solidFill>
                <a:effectLst/>
                <a:cs typeface="Arial" panose="020B0604020202020204" pitchFamily="34" charset="0"/>
              </a:rPr>
              <a:t>Interactions entre espèces (ions, entités polaires et apolaires, </a:t>
            </a:r>
            <a:r>
              <a:rPr lang="fr-FR" sz="1400" i="1" dirty="0">
                <a:solidFill>
                  <a:srgbClr val="1D2228"/>
                </a:solidFill>
                <a:cs typeface="Arial" panose="020B0604020202020204" pitchFamily="34" charset="0"/>
              </a:rPr>
              <a:t>liaisons</a:t>
            </a:r>
            <a:r>
              <a:rPr lang="fr-FR" sz="1400" b="0" i="1" dirty="0">
                <a:solidFill>
                  <a:srgbClr val="1D2228"/>
                </a:solidFill>
                <a:effectLst/>
                <a:cs typeface="Arial" panose="020B0604020202020204" pitchFamily="34" charset="0"/>
              </a:rPr>
              <a:t> hydrogène) Compatibilité soluté – solvant </a:t>
            </a:r>
            <a:endParaRPr lang="fr-FR" altLang="fr-FR" sz="1400" b="1" i="1" dirty="0">
              <a:cs typeface="Arial" panose="020B0604020202020204" pitchFamily="34" charset="0"/>
            </a:endParaRPr>
          </a:p>
        </p:txBody>
      </p:sp>
      <p:sp>
        <p:nvSpPr>
          <p:cNvPr id="35" name="Text Box 14">
            <a:extLst>
              <a:ext uri="{FF2B5EF4-FFF2-40B4-BE49-F238E27FC236}">
                <a16:creationId xmlns:a16="http://schemas.microsoft.com/office/drawing/2014/main" id="{C1B08162-2A4E-4055-9A2B-67963CCD9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6973" y="3029503"/>
            <a:ext cx="385761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600" dirty="0">
                <a:solidFill>
                  <a:srgbClr val="32599E"/>
                </a:solidFill>
                <a:cs typeface="Arial" panose="020B0604020202020204" pitchFamily="34" charset="0"/>
              </a:rPr>
              <a:t>Première Spécialité</a:t>
            </a:r>
            <a:endParaRPr lang="fr-FR" altLang="fr-FR" sz="1600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36" name="Text Box 14">
            <a:extLst>
              <a:ext uri="{FF2B5EF4-FFF2-40B4-BE49-F238E27FC236}">
                <a16:creationId xmlns:a16="http://schemas.microsoft.com/office/drawing/2014/main" id="{45E62DC5-06E3-4261-BA40-FB38A4327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8530" y="5140187"/>
            <a:ext cx="1049597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b="1" i="1" dirty="0" err="1">
                <a:cs typeface="Arial" panose="020B0604020202020204" pitchFamily="34" charset="0"/>
              </a:rPr>
              <a:t>Sécurité</a:t>
            </a:r>
            <a:r>
              <a:rPr lang="nl-BE" altLang="fr-FR" sz="1600" b="1" i="1" dirty="0">
                <a:cs typeface="Arial" panose="020B0604020202020204" pitchFamily="34" charset="0"/>
              </a:rPr>
              <a:t> au </a:t>
            </a:r>
            <a:r>
              <a:rPr lang="nl-BE" altLang="fr-FR" sz="1600" b="1" i="1" dirty="0" err="1">
                <a:cs typeface="Arial" panose="020B0604020202020204" pitchFamily="34" charset="0"/>
              </a:rPr>
              <a:t>laboratoire</a:t>
            </a:r>
            <a:r>
              <a:rPr lang="nl-BE" altLang="fr-FR" sz="1600" b="1" i="1" dirty="0">
                <a:cs typeface="Arial" panose="020B0604020202020204" pitchFamily="34" charset="0"/>
              </a:rPr>
              <a:t>        </a:t>
            </a:r>
            <a:r>
              <a:rPr lang="nl-BE" altLang="fr-FR" sz="1600" b="1" i="1" dirty="0" err="1">
                <a:cs typeface="Arial" panose="020B0604020202020204" pitchFamily="34" charset="0"/>
              </a:rPr>
              <a:t>Rétrosynthèse</a:t>
            </a:r>
            <a:r>
              <a:rPr lang="nl-BE" altLang="fr-FR" sz="1600" b="1" i="1" dirty="0">
                <a:cs typeface="Arial" panose="020B0604020202020204" pitchFamily="34" charset="0"/>
              </a:rPr>
              <a:t>        </a:t>
            </a:r>
            <a:r>
              <a:rPr lang="nl-BE" altLang="fr-FR" sz="1600" b="1" i="1" dirty="0" err="1">
                <a:cs typeface="Arial" panose="020B0604020202020204" pitchFamily="34" charset="0"/>
              </a:rPr>
              <a:t>Aménagements</a:t>
            </a:r>
            <a:r>
              <a:rPr lang="nl-BE" altLang="fr-FR" sz="1600" b="1" i="1" dirty="0">
                <a:cs typeface="Arial" panose="020B0604020202020204" pitchFamily="34" charset="0"/>
              </a:rPr>
              <a:t> </a:t>
            </a:r>
            <a:r>
              <a:rPr lang="nl-BE" altLang="fr-FR" sz="1600" b="1" i="1" dirty="0" err="1">
                <a:cs typeface="Arial" panose="020B0604020202020204" pitchFamily="34" charset="0"/>
              </a:rPr>
              <a:t>fonctionnels</a:t>
            </a:r>
            <a:r>
              <a:rPr lang="nl-BE" altLang="fr-FR" sz="1600" b="1" i="1" dirty="0">
                <a:cs typeface="Arial" panose="020B0604020202020204" pitchFamily="34" charset="0"/>
              </a:rPr>
              <a:t>      </a:t>
            </a:r>
            <a:r>
              <a:rPr lang="nl-BE" altLang="fr-FR" sz="1600" b="1" i="1" dirty="0" err="1">
                <a:cs typeface="Arial" panose="020B0604020202020204" pitchFamily="34" charset="0"/>
              </a:rPr>
              <a:t>Formation</a:t>
            </a:r>
            <a:r>
              <a:rPr lang="nl-BE" altLang="fr-FR" sz="1600" b="1" i="1" dirty="0">
                <a:cs typeface="Arial" panose="020B0604020202020204" pitchFamily="34" charset="0"/>
              </a:rPr>
              <a:t> de liaisons C-C</a:t>
            </a:r>
            <a:endParaRPr lang="fr-FR" altLang="fr-FR" sz="1600" b="1" i="1" dirty="0">
              <a:cs typeface="Arial" panose="020B0604020202020204" pitchFamily="34" charset="0"/>
            </a:endParaRPr>
          </a:p>
        </p:txBody>
      </p:sp>
      <p:sp>
        <p:nvSpPr>
          <p:cNvPr id="21" name="Espace réservé du numéro de diapositive 2">
            <a:extLst>
              <a:ext uri="{FF2B5EF4-FFF2-40B4-BE49-F238E27FC236}">
                <a16:creationId xmlns:a16="http://schemas.microsoft.com/office/drawing/2014/main" id="{3771850F-E085-444D-92C5-9E4302A45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18</a:t>
            </a:fld>
            <a:endParaRPr lang="fr-FR" dirty="0"/>
          </a:p>
        </p:txBody>
      </p:sp>
      <p:pic>
        <p:nvPicPr>
          <p:cNvPr id="22" name="Picture 4" descr="Université de Rennes 1 logo">
            <a:extLst>
              <a:ext uri="{FF2B5EF4-FFF2-40B4-BE49-F238E27FC236}">
                <a16:creationId xmlns:a16="http://schemas.microsoft.com/office/drawing/2014/main" id="{E7D1BC3D-1E89-4E75-957D-05032FF2E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1176296"/>
            <a:ext cx="1195375" cy="43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ENSCR">
            <a:extLst>
              <a:ext uri="{FF2B5EF4-FFF2-40B4-BE49-F238E27FC236}">
                <a16:creationId xmlns:a16="http://schemas.microsoft.com/office/drawing/2014/main" id="{D40CDE04-2253-49BD-949D-694DE0477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478002"/>
            <a:ext cx="1195375" cy="60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2390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000" b="1" i="1" dirty="0">
                <a:cs typeface="Arial" panose="020B0604020202020204" pitchFamily="34" charset="0"/>
              </a:rPr>
              <a:t>DEA : </a:t>
            </a:r>
            <a:r>
              <a:rPr lang="nl-BE" altLang="fr-FR" sz="2000" b="1" i="1" dirty="0" err="1">
                <a:cs typeface="Arial" panose="020B0604020202020204" pitchFamily="34" charset="0"/>
              </a:rPr>
              <a:t>Synthèse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chimioenzymatique</a:t>
            </a:r>
            <a:r>
              <a:rPr lang="nl-BE" altLang="fr-FR" sz="2000" b="1" i="1" dirty="0">
                <a:cs typeface="Arial" panose="020B0604020202020204" pitchFamily="34" charset="0"/>
              </a:rPr>
              <a:t> de </a:t>
            </a:r>
            <a:r>
              <a:rPr lang="nl-BE" altLang="fr-FR" sz="2000" b="1" i="1" dirty="0" err="1">
                <a:cs typeface="Arial" panose="020B0604020202020204" pitchFamily="34" charset="0"/>
              </a:rPr>
              <a:t>dérivés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glycofuranosidiques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9E00FB58-FB0C-4E2D-910F-DEA56FC55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0601" y="3897581"/>
            <a:ext cx="4286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800" b="1" dirty="0" err="1">
                <a:solidFill>
                  <a:srgbClr val="FF0000"/>
                </a:solidFill>
                <a:cs typeface="Arial" panose="020B0604020202020204" pitchFamily="34" charset="0"/>
              </a:rPr>
              <a:t>Catalyse</a:t>
            </a:r>
            <a:r>
              <a:rPr lang="nl-BE" altLang="fr-FR" sz="18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nl-BE" altLang="fr-FR" sz="1800" b="1" dirty="0" err="1">
                <a:solidFill>
                  <a:srgbClr val="FF0000"/>
                </a:solidFill>
                <a:cs typeface="Arial" panose="020B0604020202020204" pitchFamily="34" charset="0"/>
              </a:rPr>
              <a:t>enzymatique</a:t>
            </a:r>
            <a:endParaRPr lang="fr-FR" altLang="fr-FR" sz="18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591DA2C2-F20D-4EA2-900C-24CD04BED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2330" y="4589866"/>
            <a:ext cx="626168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b="1" i="1" dirty="0" err="1">
                <a:cs typeface="Arial" panose="020B0604020202020204" pitchFamily="34" charset="0"/>
              </a:rPr>
              <a:t>Dynamique</a:t>
            </a:r>
            <a:r>
              <a:rPr lang="nl-BE" altLang="fr-FR" sz="1600" b="1" i="1" dirty="0">
                <a:cs typeface="Arial" panose="020B0604020202020204" pitchFamily="34" charset="0"/>
              </a:rPr>
              <a:t> des </a:t>
            </a:r>
            <a:r>
              <a:rPr lang="nl-BE" altLang="fr-FR" sz="1600" b="1" i="1" dirty="0" err="1">
                <a:cs typeface="Arial" panose="020B0604020202020204" pitchFamily="34" charset="0"/>
              </a:rPr>
              <a:t>protéines</a:t>
            </a:r>
            <a:r>
              <a:rPr lang="nl-BE" altLang="fr-FR" sz="1600" b="1" i="1" dirty="0">
                <a:cs typeface="Arial" panose="020B0604020202020204" pitchFamily="34" charset="0"/>
              </a:rPr>
              <a:t>                </a:t>
            </a:r>
            <a:r>
              <a:rPr lang="nl-BE" altLang="fr-FR" sz="1600" b="1" i="1" dirty="0" err="1">
                <a:cs typeface="Arial" panose="020B0604020202020204" pitchFamily="34" charset="0"/>
              </a:rPr>
              <a:t>Cinétique</a:t>
            </a:r>
            <a:r>
              <a:rPr lang="nl-BE" altLang="fr-FR" sz="1600" b="1" i="1" dirty="0">
                <a:cs typeface="Arial" panose="020B0604020202020204" pitchFamily="34" charset="0"/>
              </a:rPr>
              <a:t> </a:t>
            </a:r>
            <a:r>
              <a:rPr lang="nl-BE" altLang="fr-FR" sz="1600" b="1" i="1" dirty="0" err="1">
                <a:cs typeface="Arial" panose="020B0604020202020204" pitchFamily="34" charset="0"/>
              </a:rPr>
              <a:t>enzymatique</a:t>
            </a:r>
            <a:endParaRPr lang="fr-FR" altLang="fr-FR" sz="1600" b="1" i="1" dirty="0"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EFFFC0-0927-4033-81F5-B29E32F15715}"/>
              </a:ext>
            </a:extLst>
          </p:cNvPr>
          <p:cNvSpPr/>
          <p:nvPr/>
        </p:nvSpPr>
        <p:spPr>
          <a:xfrm>
            <a:off x="2784774" y="4540762"/>
            <a:ext cx="6109852" cy="44293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Text Box 14">
            <a:extLst>
              <a:ext uri="{FF2B5EF4-FFF2-40B4-BE49-F238E27FC236}">
                <a16:creationId xmlns:a16="http://schemas.microsoft.com/office/drawing/2014/main" id="{E38B6ED6-EE10-4F07-8935-8D7C440F9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0893" y="5068670"/>
            <a:ext cx="385761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600" dirty="0" err="1">
                <a:solidFill>
                  <a:srgbClr val="7030A0"/>
                </a:solidFill>
                <a:cs typeface="Arial" panose="020B0604020202020204" pitchFamily="34" charset="0"/>
              </a:rPr>
              <a:t>Licence</a:t>
            </a:r>
            <a:r>
              <a:rPr lang="nl-BE" altLang="fr-FR" sz="1600" dirty="0">
                <a:solidFill>
                  <a:srgbClr val="7030A0"/>
                </a:solidFill>
                <a:cs typeface="Arial" panose="020B0604020202020204" pitchFamily="34" charset="0"/>
              </a:rPr>
              <a:t> de </a:t>
            </a:r>
            <a:r>
              <a:rPr lang="nl-BE" altLang="fr-FR" sz="1600" dirty="0" err="1">
                <a:solidFill>
                  <a:srgbClr val="7030A0"/>
                </a:solidFill>
                <a:cs typeface="Arial" panose="020B0604020202020204" pitchFamily="34" charset="0"/>
              </a:rPr>
              <a:t>chimie</a:t>
            </a:r>
            <a:r>
              <a:rPr lang="nl-BE" altLang="fr-FR" sz="1600" dirty="0">
                <a:solidFill>
                  <a:srgbClr val="7030A0"/>
                </a:solidFill>
                <a:cs typeface="Arial" panose="020B0604020202020204" pitchFamily="34" charset="0"/>
              </a:rPr>
              <a:t> L2 et L3</a:t>
            </a:r>
            <a:endParaRPr lang="fr-FR" altLang="fr-FR" sz="1600" dirty="0">
              <a:solidFill>
                <a:srgbClr val="7030A0"/>
              </a:solidFill>
              <a:cs typeface="Arial" panose="020B0604020202020204" pitchFamily="34" charset="0"/>
            </a:endParaRPr>
          </a:p>
        </p:txBody>
      </p:sp>
      <p:sp>
        <p:nvSpPr>
          <p:cNvPr id="21" name="Text Box 14">
            <a:extLst>
              <a:ext uri="{FF2B5EF4-FFF2-40B4-BE49-F238E27FC236}">
                <a16:creationId xmlns:a16="http://schemas.microsoft.com/office/drawing/2014/main" id="{870166D5-A7DB-4175-B574-2C670905C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0601" y="1828056"/>
            <a:ext cx="4286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800" b="1" dirty="0" err="1">
                <a:solidFill>
                  <a:srgbClr val="FF0000"/>
                </a:solidFill>
                <a:cs typeface="Arial" panose="020B0604020202020204" pitchFamily="34" charset="0"/>
              </a:rPr>
              <a:t>Stratégies</a:t>
            </a:r>
            <a:r>
              <a:rPr lang="nl-BE" altLang="fr-FR" sz="1800" b="1" dirty="0">
                <a:solidFill>
                  <a:srgbClr val="FF0000"/>
                </a:solidFill>
                <a:cs typeface="Arial" panose="020B0604020202020204" pitchFamily="34" charset="0"/>
              </a:rPr>
              <a:t> de </a:t>
            </a:r>
            <a:r>
              <a:rPr lang="nl-BE" altLang="fr-FR" sz="1800" b="1" dirty="0" err="1">
                <a:solidFill>
                  <a:srgbClr val="FF0000"/>
                </a:solidFill>
                <a:cs typeface="Arial" panose="020B0604020202020204" pitchFamily="34" charset="0"/>
              </a:rPr>
              <a:t>synthèse</a:t>
            </a:r>
            <a:r>
              <a:rPr lang="nl-BE" altLang="fr-FR" sz="18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nl-BE" altLang="fr-FR" sz="1800" b="1" dirty="0" err="1">
                <a:solidFill>
                  <a:srgbClr val="FF0000"/>
                </a:solidFill>
                <a:cs typeface="Arial" panose="020B0604020202020204" pitchFamily="34" charset="0"/>
              </a:rPr>
              <a:t>organique</a:t>
            </a:r>
            <a:r>
              <a:rPr lang="nl-BE" altLang="fr-FR" sz="18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endParaRPr lang="fr-FR" altLang="fr-FR" sz="18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F46801B5-F28E-41EA-9C1B-2CA171C93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50" y="1820515"/>
            <a:ext cx="38136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800" b="1" u="sng" dirty="0" err="1">
                <a:cs typeface="Arial" panose="020B0604020202020204" pitchFamily="34" charset="0"/>
              </a:rPr>
              <a:t>Compétences</a:t>
            </a:r>
            <a:r>
              <a:rPr lang="nl-BE" altLang="fr-FR" sz="1800" b="1" u="sng" dirty="0">
                <a:cs typeface="Arial" panose="020B0604020202020204" pitchFamily="34" charset="0"/>
              </a:rPr>
              <a:t> </a:t>
            </a:r>
            <a:r>
              <a:rPr lang="nl-BE" altLang="fr-FR" sz="1800" b="1" u="sng" dirty="0" err="1">
                <a:cs typeface="Arial" panose="020B0604020202020204" pitchFamily="34" charset="0"/>
              </a:rPr>
              <a:t>apportées</a:t>
            </a:r>
            <a:r>
              <a:rPr lang="nl-BE" altLang="fr-FR" sz="1800" b="1" u="sng" dirty="0">
                <a:cs typeface="Arial" panose="020B0604020202020204" pitchFamily="34" charset="0"/>
              </a:rPr>
              <a:t> </a:t>
            </a:r>
            <a:r>
              <a:rPr lang="nl-BE" altLang="fr-FR" sz="1800" b="1" dirty="0">
                <a:cs typeface="Arial" panose="020B0604020202020204" pitchFamily="34" charset="0"/>
              </a:rPr>
              <a:t>: 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24" name="Text Box 14">
            <a:extLst>
              <a:ext uri="{FF2B5EF4-FFF2-40B4-BE49-F238E27FC236}">
                <a16:creationId xmlns:a16="http://schemas.microsoft.com/office/drawing/2014/main" id="{F533128F-8EC0-477D-9DFA-4536FEF49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5430" y="2458423"/>
            <a:ext cx="97863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b="1" i="1" dirty="0" err="1">
                <a:cs typeface="Arial" panose="020B0604020202020204" pitchFamily="34" charset="0"/>
              </a:rPr>
              <a:t>Synthèse</a:t>
            </a:r>
            <a:r>
              <a:rPr lang="nl-BE" altLang="fr-FR" sz="1600" b="1" i="1" dirty="0">
                <a:cs typeface="Arial" panose="020B0604020202020204" pitchFamily="34" charset="0"/>
              </a:rPr>
              <a:t> </a:t>
            </a:r>
            <a:r>
              <a:rPr lang="nl-BE" altLang="fr-FR" sz="1600" b="1" i="1" dirty="0" err="1">
                <a:cs typeface="Arial" panose="020B0604020202020204" pitchFamily="34" charset="0"/>
              </a:rPr>
              <a:t>multiétapes</a:t>
            </a:r>
            <a:r>
              <a:rPr lang="nl-BE" altLang="fr-FR" sz="1600" b="1" i="1" dirty="0">
                <a:cs typeface="Arial" panose="020B0604020202020204" pitchFamily="34" charset="0"/>
              </a:rPr>
              <a:t>        </a:t>
            </a:r>
            <a:r>
              <a:rPr lang="nl-BE" altLang="fr-FR" sz="1600" b="1" i="1" dirty="0" err="1">
                <a:cs typeface="Arial" panose="020B0604020202020204" pitchFamily="34" charset="0"/>
              </a:rPr>
              <a:t>Réactivité</a:t>
            </a:r>
            <a:r>
              <a:rPr lang="nl-BE" altLang="fr-FR" sz="1600" b="1" i="1" dirty="0">
                <a:cs typeface="Arial" panose="020B0604020202020204" pitchFamily="34" charset="0"/>
              </a:rPr>
              <a:t> </a:t>
            </a:r>
            <a:r>
              <a:rPr lang="nl-BE" altLang="fr-FR" sz="1600" b="1" i="1" dirty="0" err="1">
                <a:cs typeface="Arial" panose="020B0604020202020204" pitchFamily="34" charset="0"/>
              </a:rPr>
              <a:t>organique</a:t>
            </a:r>
            <a:r>
              <a:rPr lang="nl-BE" altLang="fr-FR" sz="1600" b="1" i="1" dirty="0">
                <a:cs typeface="Arial" panose="020B0604020202020204" pitchFamily="34" charset="0"/>
              </a:rPr>
              <a:t> </a:t>
            </a:r>
            <a:r>
              <a:rPr lang="nl-BE" altLang="fr-FR" sz="1600" b="1" i="1" dirty="0" err="1">
                <a:cs typeface="Arial" panose="020B0604020202020204" pitchFamily="34" charset="0"/>
              </a:rPr>
              <a:t>fonctionnelle</a:t>
            </a:r>
            <a:r>
              <a:rPr lang="nl-BE" altLang="fr-FR" sz="1600" b="1" i="1" dirty="0">
                <a:cs typeface="Arial" panose="020B0604020202020204" pitchFamily="34" charset="0"/>
              </a:rPr>
              <a:t>            </a:t>
            </a:r>
            <a:r>
              <a:rPr lang="nl-BE" altLang="fr-FR" sz="1600" b="1" i="1" dirty="0" err="1">
                <a:cs typeface="Arial" panose="020B0604020202020204" pitchFamily="34" charset="0"/>
              </a:rPr>
              <a:t>Formation</a:t>
            </a:r>
            <a:r>
              <a:rPr lang="nl-BE" altLang="fr-FR" sz="1600" b="1" i="1" dirty="0">
                <a:cs typeface="Arial" panose="020B0604020202020204" pitchFamily="34" charset="0"/>
              </a:rPr>
              <a:t> de liaisons C-C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b="1" i="1" dirty="0">
                <a:cs typeface="Arial" panose="020B0604020202020204" pitchFamily="34" charset="0"/>
              </a:rPr>
              <a:t>        </a:t>
            </a:r>
            <a:r>
              <a:rPr lang="nl-BE" altLang="fr-FR" sz="1600" b="1" i="1" dirty="0" err="1">
                <a:cs typeface="Arial" panose="020B0604020202020204" pitchFamily="34" charset="0"/>
              </a:rPr>
              <a:t>Synthèse</a:t>
            </a:r>
            <a:r>
              <a:rPr lang="nl-BE" altLang="fr-FR" sz="1600" b="1" i="1" dirty="0">
                <a:cs typeface="Arial" panose="020B0604020202020204" pitchFamily="34" charset="0"/>
              </a:rPr>
              <a:t> </a:t>
            </a:r>
            <a:r>
              <a:rPr lang="nl-BE" altLang="fr-FR" sz="1600" b="1" i="1" dirty="0" err="1">
                <a:cs typeface="Arial" panose="020B0604020202020204" pitchFamily="34" charset="0"/>
              </a:rPr>
              <a:t>stéréosélective</a:t>
            </a:r>
            <a:r>
              <a:rPr lang="nl-BE" altLang="fr-FR" sz="1600" b="1" i="1" dirty="0">
                <a:cs typeface="Arial" panose="020B0604020202020204" pitchFamily="34" charset="0"/>
              </a:rPr>
              <a:t>            </a:t>
            </a:r>
            <a:r>
              <a:rPr lang="nl-BE" altLang="fr-FR" sz="1600" b="1" i="1" dirty="0" err="1">
                <a:cs typeface="Arial" panose="020B0604020202020204" pitchFamily="34" charset="0"/>
              </a:rPr>
              <a:t>Chimie</a:t>
            </a:r>
            <a:r>
              <a:rPr lang="nl-BE" altLang="fr-FR" sz="1600" b="1" i="1" dirty="0">
                <a:cs typeface="Arial" panose="020B0604020202020204" pitchFamily="34" charset="0"/>
              </a:rPr>
              <a:t> </a:t>
            </a:r>
            <a:r>
              <a:rPr lang="nl-BE" altLang="fr-FR" sz="1600" b="1" i="1" dirty="0" err="1">
                <a:cs typeface="Arial" panose="020B0604020202020204" pitchFamily="34" charset="0"/>
              </a:rPr>
              <a:t>bioorganique</a:t>
            </a:r>
            <a:r>
              <a:rPr lang="nl-BE" altLang="fr-FR" sz="1600" b="1" i="1" dirty="0">
                <a:cs typeface="Arial" panose="020B0604020202020204" pitchFamily="34" charset="0"/>
              </a:rPr>
              <a:t>          </a:t>
            </a:r>
            <a:r>
              <a:rPr lang="nl-BE" altLang="fr-FR" sz="1600" b="1" i="1" dirty="0" err="1">
                <a:cs typeface="Arial" panose="020B0604020202020204" pitchFamily="34" charset="0"/>
              </a:rPr>
              <a:t>Dynamique</a:t>
            </a:r>
            <a:r>
              <a:rPr lang="nl-BE" altLang="fr-FR" sz="1600" b="1" i="1" dirty="0">
                <a:cs typeface="Arial" panose="020B0604020202020204" pitchFamily="34" charset="0"/>
              </a:rPr>
              <a:t> des </a:t>
            </a:r>
            <a:r>
              <a:rPr lang="nl-BE" altLang="fr-FR" sz="1600" b="1" i="1" dirty="0" err="1">
                <a:cs typeface="Arial" panose="020B0604020202020204" pitchFamily="34" charset="0"/>
              </a:rPr>
              <a:t>protéines</a:t>
            </a:r>
            <a:r>
              <a:rPr lang="nl-BE" altLang="fr-FR" sz="1600" b="1" i="1" dirty="0">
                <a:cs typeface="Arial" panose="020B0604020202020204" pitchFamily="34" charset="0"/>
              </a:rPr>
              <a:t>               </a:t>
            </a:r>
            <a:endParaRPr lang="fr-FR" altLang="fr-FR" sz="1600" b="1" i="1" dirty="0"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73F26C6-037E-48E3-A745-92B0EB5D4655}"/>
              </a:ext>
            </a:extLst>
          </p:cNvPr>
          <p:cNvSpPr/>
          <p:nvPr/>
        </p:nvSpPr>
        <p:spPr>
          <a:xfrm>
            <a:off x="1138257" y="2445289"/>
            <a:ext cx="9786938" cy="75988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ext Box 14">
            <a:extLst>
              <a:ext uri="{FF2B5EF4-FFF2-40B4-BE49-F238E27FC236}">
                <a16:creationId xmlns:a16="http://schemas.microsoft.com/office/drawing/2014/main" id="{14B3BA42-2E8D-4850-808E-616B88E3A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558" y="3272739"/>
            <a:ext cx="273822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dirty="0" err="1">
                <a:solidFill>
                  <a:srgbClr val="7030A0"/>
                </a:solidFill>
                <a:cs typeface="Arial" panose="020B0604020202020204" pitchFamily="34" charset="0"/>
              </a:rPr>
              <a:t>Licence</a:t>
            </a:r>
            <a:r>
              <a:rPr lang="nl-BE" altLang="fr-FR" sz="1600" dirty="0">
                <a:solidFill>
                  <a:srgbClr val="7030A0"/>
                </a:solidFill>
                <a:cs typeface="Arial" panose="020B0604020202020204" pitchFamily="34" charset="0"/>
              </a:rPr>
              <a:t> de </a:t>
            </a:r>
            <a:r>
              <a:rPr lang="nl-BE" altLang="fr-FR" sz="1600" dirty="0" err="1">
                <a:solidFill>
                  <a:srgbClr val="7030A0"/>
                </a:solidFill>
                <a:cs typeface="Arial" panose="020B0604020202020204" pitchFamily="34" charset="0"/>
              </a:rPr>
              <a:t>chimie</a:t>
            </a:r>
            <a:r>
              <a:rPr lang="nl-BE" altLang="fr-FR" sz="1600" dirty="0">
                <a:solidFill>
                  <a:srgbClr val="7030A0"/>
                </a:solidFill>
                <a:cs typeface="Arial" panose="020B0604020202020204" pitchFamily="34" charset="0"/>
              </a:rPr>
              <a:t> L2 et L3</a:t>
            </a:r>
            <a:endParaRPr lang="fr-FR" altLang="fr-FR" sz="1600" dirty="0">
              <a:solidFill>
                <a:srgbClr val="7030A0"/>
              </a:solidFill>
              <a:cs typeface="Arial" panose="020B0604020202020204" pitchFamily="34" charset="0"/>
            </a:endParaRPr>
          </a:p>
        </p:txBody>
      </p:sp>
      <p:sp>
        <p:nvSpPr>
          <p:cNvPr id="17" name="Espace réservé du numéro de diapositive 2">
            <a:extLst>
              <a:ext uri="{FF2B5EF4-FFF2-40B4-BE49-F238E27FC236}">
                <a16:creationId xmlns:a16="http://schemas.microsoft.com/office/drawing/2014/main" id="{4679FEE4-6943-4AE0-87CC-2A2AF82BF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19</a:t>
            </a:fld>
            <a:endParaRPr lang="fr-FR" dirty="0"/>
          </a:p>
        </p:txBody>
      </p:sp>
      <p:pic>
        <p:nvPicPr>
          <p:cNvPr id="18" name="Picture 4" descr="Université de Rennes 1 logo">
            <a:extLst>
              <a:ext uri="{FF2B5EF4-FFF2-40B4-BE49-F238E27FC236}">
                <a16:creationId xmlns:a16="http://schemas.microsoft.com/office/drawing/2014/main" id="{E7D1BC3D-1E89-4E75-957D-05032FF2E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1176296"/>
            <a:ext cx="1195375" cy="43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ENSCR">
            <a:extLst>
              <a:ext uri="{FF2B5EF4-FFF2-40B4-BE49-F238E27FC236}">
                <a16:creationId xmlns:a16="http://schemas.microsoft.com/office/drawing/2014/main" id="{D40CDE04-2253-49BD-949D-694DE0477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478002"/>
            <a:ext cx="1195375" cy="60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092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ENSCR">
            <a:extLst>
              <a:ext uri="{FF2B5EF4-FFF2-40B4-BE49-F238E27FC236}">
                <a16:creationId xmlns:a16="http://schemas.microsoft.com/office/drawing/2014/main" id="{D40CDE04-2253-49BD-949D-694DE0477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478002"/>
            <a:ext cx="1195375" cy="60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iversité de Rennes 1 logo">
            <a:extLst>
              <a:ext uri="{FF2B5EF4-FFF2-40B4-BE49-F238E27FC236}">
                <a16:creationId xmlns:a16="http://schemas.microsoft.com/office/drawing/2014/main" id="{E7D1BC3D-1E89-4E75-957D-05032FF2E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1176296"/>
            <a:ext cx="1195375" cy="43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Espace réservé du numéro de diapositive 2">
            <a:extLst>
              <a:ext uri="{FF2B5EF4-FFF2-40B4-BE49-F238E27FC236}">
                <a16:creationId xmlns:a16="http://schemas.microsoft.com/office/drawing/2014/main" id="{CA9ED0C2-1FE4-473E-972D-ACA929494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2</a:t>
            </a:fld>
            <a:endParaRPr lang="fr-FR" dirty="0"/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000" b="1" i="1" dirty="0">
                <a:cs typeface="Arial" panose="020B0604020202020204" pitchFamily="34" charset="0"/>
              </a:rPr>
              <a:t>DEA : </a:t>
            </a:r>
            <a:r>
              <a:rPr lang="nl-BE" altLang="fr-FR" sz="2000" b="1" i="1" dirty="0" err="1">
                <a:cs typeface="Arial" panose="020B0604020202020204" pitchFamily="34" charset="0"/>
              </a:rPr>
              <a:t>Synthèse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chimioenzymatique</a:t>
            </a:r>
            <a:r>
              <a:rPr lang="nl-BE" altLang="fr-FR" sz="2000" b="1" i="1" dirty="0">
                <a:cs typeface="Arial" panose="020B0604020202020204" pitchFamily="34" charset="0"/>
              </a:rPr>
              <a:t> de </a:t>
            </a:r>
            <a:r>
              <a:rPr lang="nl-BE" altLang="fr-FR" sz="2000" b="1" i="1" dirty="0" err="1">
                <a:cs typeface="Arial" panose="020B0604020202020204" pitchFamily="34" charset="0"/>
              </a:rPr>
              <a:t>dérivés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glycofuranosidiques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941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200" b="1" i="1" dirty="0" err="1">
                <a:cs typeface="Arial" panose="020B0604020202020204" pitchFamily="34" charset="0"/>
              </a:rPr>
              <a:t>Thèse</a:t>
            </a:r>
            <a:r>
              <a:rPr lang="nl-BE" altLang="fr-FR" sz="22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>
                <a:cs typeface="Arial" panose="020B0604020202020204" pitchFamily="34" charset="0"/>
              </a:rPr>
              <a:t>: Analyses </a:t>
            </a:r>
            <a:r>
              <a:rPr lang="nl-BE" altLang="fr-FR" sz="2000" b="1" i="1" dirty="0" err="1">
                <a:cs typeface="Arial" panose="020B0604020202020204" pitchFamily="34" charset="0"/>
              </a:rPr>
              <a:t>physicochimiques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d’une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protéine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impliquée</a:t>
            </a:r>
            <a:r>
              <a:rPr lang="nl-BE" altLang="fr-FR" sz="2000" b="1" i="1" dirty="0">
                <a:cs typeface="Arial" panose="020B0604020202020204" pitchFamily="34" charset="0"/>
              </a:rPr>
              <a:t> dans </a:t>
            </a:r>
            <a:r>
              <a:rPr lang="nl-BE" altLang="fr-FR" sz="2000" b="1" i="1" dirty="0" err="1">
                <a:cs typeface="Arial" panose="020B0604020202020204" pitchFamily="34" charset="0"/>
              </a:rPr>
              <a:t>l’homéostasie</a:t>
            </a:r>
            <a:r>
              <a:rPr lang="nl-BE" altLang="fr-FR" sz="2000" b="1" i="1" dirty="0">
                <a:cs typeface="Arial" panose="020B0604020202020204" pitchFamily="34" charset="0"/>
              </a:rPr>
              <a:t> et la </a:t>
            </a:r>
            <a:r>
              <a:rPr lang="nl-BE" altLang="fr-FR" sz="2000" b="1" i="1" dirty="0" err="1">
                <a:cs typeface="Arial" panose="020B0604020202020204" pitchFamily="34" charset="0"/>
              </a:rPr>
              <a:t>résistance</a:t>
            </a:r>
            <a:r>
              <a:rPr lang="nl-BE" altLang="fr-FR" sz="2000" b="1" i="1" dirty="0">
                <a:cs typeface="Arial" panose="020B0604020202020204" pitchFamily="34" charset="0"/>
              </a:rPr>
              <a:t> au </a:t>
            </a:r>
            <a:r>
              <a:rPr lang="nl-BE" altLang="fr-FR" sz="2000" b="1" i="1" dirty="0" err="1">
                <a:cs typeface="Arial" panose="020B0604020202020204" pitchFamily="34" charset="0"/>
              </a:rPr>
              <a:t>cuivre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chez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certaines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bactéries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Picture 21" descr="Afficher l’image source">
            <a:extLst>
              <a:ext uri="{FF2B5EF4-FFF2-40B4-BE49-F238E27FC236}">
                <a16:creationId xmlns:a16="http://schemas.microsoft.com/office/drawing/2014/main" id="{9F25DBE7-D5D4-4DB8-810C-CEC530695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42" y="415637"/>
            <a:ext cx="784434" cy="426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5" descr="Afficher l’image source">
            <a:extLst>
              <a:ext uri="{FF2B5EF4-FFF2-40B4-BE49-F238E27FC236}">
                <a16:creationId xmlns:a16="http://schemas.microsoft.com/office/drawing/2014/main" id="{A55E16DC-4A69-48CC-9FB9-8A873691A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0" y="853071"/>
            <a:ext cx="771525" cy="63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1" descr="Afficher l’image source">
            <a:extLst>
              <a:ext uri="{FF2B5EF4-FFF2-40B4-BE49-F238E27FC236}">
                <a16:creationId xmlns:a16="http://schemas.microsoft.com/office/drawing/2014/main" id="{FDF8F10A-8B69-4580-ABBB-B3BCFDCD9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38" y="1525883"/>
            <a:ext cx="771525" cy="473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Espace réservé du numéro de diapositive 2">
            <a:extLst>
              <a:ext uri="{FF2B5EF4-FFF2-40B4-BE49-F238E27FC236}">
                <a16:creationId xmlns:a16="http://schemas.microsoft.com/office/drawing/2014/main" id="{B3FD9C30-A082-48A2-A85F-F05DE99EB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6222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200" b="1" i="1" dirty="0" err="1">
                <a:cs typeface="Arial" panose="020B0604020202020204" pitchFamily="34" charset="0"/>
              </a:rPr>
              <a:t>Thèse</a:t>
            </a:r>
            <a:r>
              <a:rPr lang="nl-BE" altLang="fr-FR" sz="22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>
                <a:cs typeface="Arial" panose="020B0604020202020204" pitchFamily="34" charset="0"/>
              </a:rPr>
              <a:t>: Analyses </a:t>
            </a:r>
            <a:r>
              <a:rPr lang="nl-BE" altLang="fr-FR" sz="2000" b="1" i="1" dirty="0" err="1">
                <a:cs typeface="Arial" panose="020B0604020202020204" pitchFamily="34" charset="0"/>
              </a:rPr>
              <a:t>physicochimiques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d’une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protéine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impliquée</a:t>
            </a:r>
            <a:r>
              <a:rPr lang="nl-BE" altLang="fr-FR" sz="2000" b="1" i="1" dirty="0">
                <a:cs typeface="Arial" panose="020B0604020202020204" pitchFamily="34" charset="0"/>
              </a:rPr>
              <a:t> dans </a:t>
            </a:r>
            <a:r>
              <a:rPr lang="nl-BE" altLang="fr-FR" sz="2000" b="1" i="1" dirty="0" err="1">
                <a:cs typeface="Arial" panose="020B0604020202020204" pitchFamily="34" charset="0"/>
              </a:rPr>
              <a:t>l’homéostasie</a:t>
            </a:r>
            <a:r>
              <a:rPr lang="nl-BE" altLang="fr-FR" sz="2000" b="1" i="1" dirty="0">
                <a:cs typeface="Arial" panose="020B0604020202020204" pitchFamily="34" charset="0"/>
              </a:rPr>
              <a:t> et la </a:t>
            </a:r>
            <a:r>
              <a:rPr lang="nl-BE" altLang="fr-FR" sz="2000" b="1" i="1" dirty="0" err="1">
                <a:cs typeface="Arial" panose="020B0604020202020204" pitchFamily="34" charset="0"/>
              </a:rPr>
              <a:t>résistance</a:t>
            </a:r>
            <a:r>
              <a:rPr lang="nl-BE" altLang="fr-FR" sz="2000" b="1" i="1" dirty="0">
                <a:cs typeface="Arial" panose="020B0604020202020204" pitchFamily="34" charset="0"/>
              </a:rPr>
              <a:t> au </a:t>
            </a:r>
            <a:r>
              <a:rPr lang="nl-BE" altLang="fr-FR" sz="2000" b="1" i="1" dirty="0" err="1">
                <a:cs typeface="Arial" panose="020B0604020202020204" pitchFamily="34" charset="0"/>
              </a:rPr>
              <a:t>cuivre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chez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certaines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bactéries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B3F9E178-91DF-4ECE-A429-9CB808F77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9021" y="2055010"/>
            <a:ext cx="6096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000" b="1" dirty="0" err="1">
                <a:solidFill>
                  <a:srgbClr val="32599E"/>
                </a:solidFill>
                <a:cs typeface="Arial" panose="020B0604020202020204" pitchFamily="34" charset="0"/>
              </a:rPr>
              <a:t>Objectifs</a:t>
            </a:r>
            <a:r>
              <a:rPr lang="nl-BE" altLang="fr-FR" sz="2000" b="1" dirty="0">
                <a:solidFill>
                  <a:srgbClr val="32599E"/>
                </a:solidFill>
                <a:cs typeface="Arial" panose="020B0604020202020204" pitchFamily="34" charset="0"/>
              </a:rPr>
              <a:t> des </a:t>
            </a:r>
            <a:r>
              <a:rPr lang="nl-BE" altLang="fr-FR" sz="2000" b="1" dirty="0" err="1">
                <a:solidFill>
                  <a:srgbClr val="32599E"/>
                </a:solidFill>
                <a:cs typeface="Arial" panose="020B0604020202020204" pitchFamily="34" charset="0"/>
              </a:rPr>
              <a:t>travaux</a:t>
            </a:r>
            <a:endParaRPr lang="fr-FR" altLang="fr-FR" sz="20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pic>
        <p:nvPicPr>
          <p:cNvPr id="10" name="Picture 21" descr="Afficher l’image source">
            <a:extLst>
              <a:ext uri="{FF2B5EF4-FFF2-40B4-BE49-F238E27FC236}">
                <a16:creationId xmlns:a16="http://schemas.microsoft.com/office/drawing/2014/main" id="{9F25DBE7-D5D4-4DB8-810C-CEC530695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42" y="415637"/>
            <a:ext cx="784434" cy="426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5" descr="Afficher l’image source">
            <a:extLst>
              <a:ext uri="{FF2B5EF4-FFF2-40B4-BE49-F238E27FC236}">
                <a16:creationId xmlns:a16="http://schemas.microsoft.com/office/drawing/2014/main" id="{A55E16DC-4A69-48CC-9FB9-8A873691A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0" y="853071"/>
            <a:ext cx="771525" cy="63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1" descr="Afficher l’image source">
            <a:extLst>
              <a:ext uri="{FF2B5EF4-FFF2-40B4-BE49-F238E27FC236}">
                <a16:creationId xmlns:a16="http://schemas.microsoft.com/office/drawing/2014/main" id="{FDF8F10A-8B69-4580-ABBB-B3BCFDCD9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38" y="1525883"/>
            <a:ext cx="771525" cy="473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14">
            <a:extLst>
              <a:ext uri="{FF2B5EF4-FFF2-40B4-BE49-F238E27FC236}">
                <a16:creationId xmlns:a16="http://schemas.microsoft.com/office/drawing/2014/main" id="{C2D362D0-0E25-4C3F-96AD-2992DC56C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900" y="3052541"/>
            <a:ext cx="29620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 err="1">
                <a:cs typeface="Arial" panose="020B0604020202020204" pitchFamily="34" charset="0"/>
              </a:rPr>
              <a:t>Surexpression</a:t>
            </a:r>
            <a:r>
              <a:rPr lang="nl-BE" altLang="fr-FR" sz="1800" b="1" dirty="0">
                <a:cs typeface="Arial" panose="020B0604020202020204" pitchFamily="34" charset="0"/>
              </a:rPr>
              <a:t> et </a:t>
            </a:r>
            <a:r>
              <a:rPr lang="nl-BE" altLang="fr-FR" sz="1800" b="1" dirty="0" err="1">
                <a:cs typeface="Arial" panose="020B0604020202020204" pitchFamily="34" charset="0"/>
              </a:rPr>
              <a:t>purification</a:t>
            </a:r>
            <a:r>
              <a:rPr lang="nl-BE" altLang="fr-FR" sz="1800" b="1" dirty="0">
                <a:cs typeface="Arial" panose="020B0604020202020204" pitchFamily="34" charset="0"/>
              </a:rPr>
              <a:t> de </a:t>
            </a:r>
            <a:r>
              <a:rPr lang="nl-BE" altLang="fr-FR" sz="1800" b="1" dirty="0" err="1">
                <a:cs typeface="Arial" panose="020B0604020202020204" pitchFamily="34" charset="0"/>
              </a:rPr>
              <a:t>protéines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B64ADF52-E0C6-4507-A0F3-CE41D82C3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955" y="3061135"/>
            <a:ext cx="29620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>
                <a:cs typeface="Arial" panose="020B0604020202020204" pitchFamily="34" charset="0"/>
              </a:rPr>
              <a:t>Analyses </a:t>
            </a:r>
            <a:r>
              <a:rPr lang="nl-BE" altLang="fr-FR" sz="1800" b="1" dirty="0" err="1">
                <a:cs typeface="Arial" panose="020B0604020202020204" pitchFamily="34" charset="0"/>
              </a:rPr>
              <a:t>physicochimiques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F3EC5F8D-15B4-4EE8-AFA3-061523A8B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5421" y="3052534"/>
            <a:ext cx="384595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 err="1">
                <a:cs typeface="Arial" panose="020B0604020202020204" pitchFamily="34" charset="0"/>
              </a:rPr>
              <a:t>Structure</a:t>
            </a:r>
            <a:r>
              <a:rPr lang="nl-BE" altLang="fr-FR" sz="1800" b="1" dirty="0">
                <a:cs typeface="Arial" panose="020B0604020202020204" pitchFamily="34" charset="0"/>
              </a:rPr>
              <a:t> / </a:t>
            </a:r>
            <a:r>
              <a:rPr lang="nl-BE" altLang="fr-FR" sz="1800" b="1" dirty="0" err="1">
                <a:cs typeface="Arial" panose="020B0604020202020204" pitchFamily="34" charset="0"/>
              </a:rPr>
              <a:t>Fonction</a:t>
            </a:r>
            <a:r>
              <a:rPr lang="nl-BE" altLang="fr-FR" sz="1800" b="1" dirty="0">
                <a:cs typeface="Arial" panose="020B0604020202020204" pitchFamily="34" charset="0"/>
              </a:rPr>
              <a:t> des </a:t>
            </a:r>
            <a:r>
              <a:rPr lang="nl-BE" altLang="fr-FR" sz="1800" b="1" dirty="0" err="1">
                <a:cs typeface="Arial" panose="020B0604020202020204" pitchFamily="34" charset="0"/>
              </a:rPr>
              <a:t>protéines</a:t>
            </a:r>
            <a:r>
              <a:rPr lang="nl-BE" altLang="fr-FR" sz="1800" b="1" dirty="0">
                <a:cs typeface="Arial" panose="020B0604020202020204" pitchFamily="34" charset="0"/>
              </a:rPr>
              <a:t> et de leur site </a:t>
            </a:r>
            <a:r>
              <a:rPr lang="nl-BE" altLang="fr-FR" sz="1800" b="1" dirty="0" err="1">
                <a:cs typeface="Arial" panose="020B0604020202020204" pitchFamily="34" charset="0"/>
              </a:rPr>
              <a:t>actif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CA63DB94-0B01-4A65-9BF8-D2B4090B7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896" y="4036223"/>
            <a:ext cx="2962066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500" dirty="0">
                <a:cs typeface="Arial" panose="020B0604020202020204" pitchFamily="34" charset="0"/>
              </a:rPr>
              <a:t>Biologie moléculaire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18" name="Text Box 14">
            <a:extLst>
              <a:ext uri="{FF2B5EF4-FFF2-40B4-BE49-F238E27FC236}">
                <a16:creationId xmlns:a16="http://schemas.microsoft.com/office/drawing/2014/main" id="{46B0DEF7-3021-4ECC-9CF4-5CA087E9D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036" y="4424150"/>
            <a:ext cx="2962066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500" dirty="0" err="1">
                <a:cs typeface="Arial" panose="020B0604020202020204" pitchFamily="34" charset="0"/>
              </a:rPr>
              <a:t>Chromatographie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9F32EFDA-2494-432A-B6AC-0C1C0941E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9996" y="4036220"/>
            <a:ext cx="2962066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500" dirty="0">
                <a:cs typeface="Arial" panose="020B0604020202020204" pitchFamily="34" charset="0"/>
              </a:rPr>
              <a:t>Spectroscopie UV-</a:t>
            </a:r>
            <a:r>
              <a:rPr lang="nl-BE" altLang="fr-FR" sz="1500" dirty="0" err="1">
                <a:cs typeface="Arial" panose="020B0604020202020204" pitchFamily="34" charset="0"/>
              </a:rPr>
              <a:t>visible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4C9E7300-824B-4B84-8FD7-FCB7F2D56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846" y="4451859"/>
            <a:ext cx="2962066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500" dirty="0">
                <a:cs typeface="Arial" panose="020B0604020202020204" pitchFamily="34" charset="0"/>
              </a:rPr>
              <a:t>Spectrométrie de masse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21" name="Text Box 14">
            <a:extLst>
              <a:ext uri="{FF2B5EF4-FFF2-40B4-BE49-F238E27FC236}">
                <a16:creationId xmlns:a16="http://schemas.microsoft.com/office/drawing/2014/main" id="{46319C50-06B6-49A7-97F5-4CBC8C68B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147" y="4834083"/>
            <a:ext cx="3280740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500" dirty="0" err="1">
                <a:cs typeface="Arial" panose="020B0604020202020204" pitchFamily="34" charset="0"/>
              </a:rPr>
              <a:t>Résonance</a:t>
            </a:r>
            <a:r>
              <a:rPr lang="nl-BE" altLang="fr-FR" sz="1500" dirty="0">
                <a:cs typeface="Arial" panose="020B0604020202020204" pitchFamily="34" charset="0"/>
              </a:rPr>
              <a:t> </a:t>
            </a:r>
            <a:r>
              <a:rPr lang="nl-BE" altLang="fr-FR" sz="1500" dirty="0" err="1">
                <a:cs typeface="Arial" panose="020B0604020202020204" pitchFamily="34" charset="0"/>
              </a:rPr>
              <a:t>plasmonique</a:t>
            </a:r>
            <a:r>
              <a:rPr lang="nl-BE" altLang="fr-FR" sz="1500" dirty="0">
                <a:cs typeface="Arial" panose="020B0604020202020204" pitchFamily="34" charset="0"/>
              </a:rPr>
              <a:t> de </a:t>
            </a:r>
            <a:r>
              <a:rPr lang="nl-BE" altLang="fr-FR" sz="1500" dirty="0" err="1">
                <a:cs typeface="Arial" panose="020B0604020202020204" pitchFamily="34" charset="0"/>
              </a:rPr>
              <a:t>surface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645A8E32-7404-4E18-A2A3-80A5748E2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9257" y="5200007"/>
            <a:ext cx="296206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500" dirty="0" err="1">
                <a:cs typeface="Arial" panose="020B0604020202020204" pitchFamily="34" charset="0"/>
              </a:rPr>
              <a:t>Résonance</a:t>
            </a:r>
            <a:r>
              <a:rPr lang="nl-BE" altLang="fr-FR" sz="1500" dirty="0">
                <a:cs typeface="Arial" panose="020B0604020202020204" pitchFamily="34" charset="0"/>
              </a:rPr>
              <a:t> </a:t>
            </a:r>
            <a:r>
              <a:rPr lang="nl-BE" altLang="fr-FR" sz="1500" dirty="0" err="1">
                <a:cs typeface="Arial" panose="020B0604020202020204" pitchFamily="34" charset="0"/>
              </a:rPr>
              <a:t>paramagnétique</a:t>
            </a:r>
            <a:r>
              <a:rPr lang="nl-BE" altLang="fr-FR" sz="1500" dirty="0">
                <a:cs typeface="Arial" panose="020B0604020202020204" pitchFamily="34" charset="0"/>
              </a:rPr>
              <a:t> </a:t>
            </a:r>
            <a:r>
              <a:rPr lang="nl-BE" altLang="fr-FR" sz="1500" dirty="0" err="1">
                <a:cs typeface="Arial" panose="020B0604020202020204" pitchFamily="34" charset="0"/>
              </a:rPr>
              <a:t>électronique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23" name="Text Box 14">
            <a:extLst>
              <a:ext uri="{FF2B5EF4-FFF2-40B4-BE49-F238E27FC236}">
                <a16:creationId xmlns:a16="http://schemas.microsoft.com/office/drawing/2014/main" id="{1E1B9300-4980-421A-A71C-CBBDEE644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7191" y="4036217"/>
            <a:ext cx="2962066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500" dirty="0">
                <a:cs typeface="Arial" panose="020B0604020202020204" pitchFamily="34" charset="0"/>
              </a:rPr>
              <a:t>RMN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24" name="Text Box 14">
            <a:extLst>
              <a:ext uri="{FF2B5EF4-FFF2-40B4-BE49-F238E27FC236}">
                <a16:creationId xmlns:a16="http://schemas.microsoft.com/office/drawing/2014/main" id="{00B66AD4-185F-42FA-92E0-B510D18D2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7186" y="4438002"/>
            <a:ext cx="2962066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500" dirty="0" err="1">
                <a:cs typeface="Arial" panose="020B0604020202020204" pitchFamily="34" charset="0"/>
              </a:rPr>
              <a:t>Cristallogenèse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6C08E5FD-AEC5-4DC4-A128-3BF1630D0953}"/>
              </a:ext>
            </a:extLst>
          </p:cNvPr>
          <p:cNvSpPr txBox="1"/>
          <p:nvPr/>
        </p:nvSpPr>
        <p:spPr>
          <a:xfrm>
            <a:off x="1770652" y="6299150"/>
            <a:ext cx="884192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Sendra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V., </a:t>
            </a:r>
            <a:r>
              <a:rPr lang="fr-F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Canella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D., </a:t>
            </a:r>
            <a:r>
              <a:rPr lang="fr-F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Bersch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B., Fieschi, F., Ménage, S., </a:t>
            </a:r>
            <a:r>
              <a:rPr lang="fr-F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Lascoux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D., and </a:t>
            </a:r>
            <a:r>
              <a:rPr lang="fr-F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Covès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J. (2006) </a:t>
            </a:r>
            <a:r>
              <a:rPr lang="fr-FR" sz="10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Biochemistry</a:t>
            </a:r>
            <a:r>
              <a:rPr lang="fr-FR" sz="1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45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5557-5566.</a:t>
            </a:r>
          </a:p>
          <a:p>
            <a:pPr algn="just"/>
            <a:r>
              <a:rPr lang="it-IT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Stroebel, D., Sendra, V., Cannella, D., Helbig, K., Nies, D. H., and Covès, J. (2007) </a:t>
            </a:r>
            <a:r>
              <a:rPr lang="it-IT" sz="1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J. Biochimica et Biophysica Acta (BBA) – Biomembranes</a:t>
            </a:r>
            <a:r>
              <a:rPr lang="it-IT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1567-1573.</a:t>
            </a:r>
            <a:endParaRPr lang="fr-FR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Sendra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V., </a:t>
            </a:r>
            <a:r>
              <a:rPr lang="fr-F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Gambarelli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S., </a:t>
            </a:r>
            <a:r>
              <a:rPr lang="fr-F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Bersch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B., </a:t>
            </a:r>
            <a:r>
              <a:rPr lang="fr-F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Covès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J. (2009) </a:t>
            </a:r>
            <a:r>
              <a:rPr lang="fr-FR" sz="1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J. </a:t>
            </a:r>
            <a:r>
              <a:rPr lang="fr-FR" sz="10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Inorg</a:t>
            </a:r>
            <a:r>
              <a:rPr lang="fr-FR" sz="1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Biochem</a:t>
            </a:r>
            <a:r>
              <a:rPr lang="fr-FR" sz="1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103(12)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1721-1728.</a:t>
            </a:r>
          </a:p>
        </p:txBody>
      </p:sp>
      <p:sp>
        <p:nvSpPr>
          <p:cNvPr id="26" name="Espace réservé du numéro de diapositive 2">
            <a:extLst>
              <a:ext uri="{FF2B5EF4-FFF2-40B4-BE49-F238E27FC236}">
                <a16:creationId xmlns:a16="http://schemas.microsoft.com/office/drawing/2014/main" id="{0A609794-6F3E-49CE-8138-1A5B099C6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0846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200" b="1" i="1" dirty="0" err="1">
                <a:cs typeface="Arial" panose="020B0604020202020204" pitchFamily="34" charset="0"/>
              </a:rPr>
              <a:t>Thèse</a:t>
            </a:r>
            <a:r>
              <a:rPr lang="nl-BE" altLang="fr-FR" sz="22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>
                <a:cs typeface="Arial" panose="020B0604020202020204" pitchFamily="34" charset="0"/>
              </a:rPr>
              <a:t>: Analyses </a:t>
            </a:r>
            <a:r>
              <a:rPr lang="nl-BE" altLang="fr-FR" sz="2000" b="1" i="1" dirty="0" err="1">
                <a:cs typeface="Arial" panose="020B0604020202020204" pitchFamily="34" charset="0"/>
              </a:rPr>
              <a:t>physicochimiques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d’une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protéine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impliquée</a:t>
            </a:r>
            <a:r>
              <a:rPr lang="nl-BE" altLang="fr-FR" sz="2000" b="1" i="1" dirty="0">
                <a:cs typeface="Arial" panose="020B0604020202020204" pitchFamily="34" charset="0"/>
              </a:rPr>
              <a:t> dans </a:t>
            </a:r>
            <a:r>
              <a:rPr lang="nl-BE" altLang="fr-FR" sz="2000" b="1" i="1" dirty="0" err="1">
                <a:cs typeface="Arial" panose="020B0604020202020204" pitchFamily="34" charset="0"/>
              </a:rPr>
              <a:t>l’homéostasie</a:t>
            </a:r>
            <a:r>
              <a:rPr lang="nl-BE" altLang="fr-FR" sz="2000" b="1" i="1" dirty="0">
                <a:cs typeface="Arial" panose="020B0604020202020204" pitchFamily="34" charset="0"/>
              </a:rPr>
              <a:t> et la </a:t>
            </a:r>
            <a:r>
              <a:rPr lang="nl-BE" altLang="fr-FR" sz="2000" b="1" i="1" dirty="0" err="1">
                <a:cs typeface="Arial" panose="020B0604020202020204" pitchFamily="34" charset="0"/>
              </a:rPr>
              <a:t>résistance</a:t>
            </a:r>
            <a:r>
              <a:rPr lang="nl-BE" altLang="fr-FR" sz="2000" b="1" i="1" dirty="0">
                <a:cs typeface="Arial" panose="020B0604020202020204" pitchFamily="34" charset="0"/>
              </a:rPr>
              <a:t> au </a:t>
            </a:r>
            <a:r>
              <a:rPr lang="nl-BE" altLang="fr-FR" sz="2000" b="1" i="1" dirty="0" err="1">
                <a:cs typeface="Arial" panose="020B0604020202020204" pitchFamily="34" charset="0"/>
              </a:rPr>
              <a:t>cuivre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chez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certaines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bactéries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B3F9E178-91DF-4ECE-A429-9CB808F77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9021" y="2055010"/>
            <a:ext cx="6096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000" b="1" dirty="0" err="1">
                <a:solidFill>
                  <a:srgbClr val="32599E"/>
                </a:solidFill>
                <a:cs typeface="Arial" panose="020B0604020202020204" pitchFamily="34" charset="0"/>
              </a:rPr>
              <a:t>Objectifs</a:t>
            </a:r>
            <a:r>
              <a:rPr lang="nl-BE" altLang="fr-FR" sz="2000" b="1" dirty="0">
                <a:solidFill>
                  <a:srgbClr val="32599E"/>
                </a:solidFill>
                <a:cs typeface="Arial" panose="020B0604020202020204" pitchFamily="34" charset="0"/>
              </a:rPr>
              <a:t> des </a:t>
            </a:r>
            <a:r>
              <a:rPr lang="nl-BE" altLang="fr-FR" sz="2000" b="1" dirty="0" err="1">
                <a:solidFill>
                  <a:srgbClr val="32599E"/>
                </a:solidFill>
                <a:cs typeface="Arial" panose="020B0604020202020204" pitchFamily="34" charset="0"/>
              </a:rPr>
              <a:t>travaux</a:t>
            </a:r>
            <a:endParaRPr lang="fr-FR" altLang="fr-FR" sz="20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pic>
        <p:nvPicPr>
          <p:cNvPr id="10" name="Picture 21" descr="Afficher l’image source">
            <a:extLst>
              <a:ext uri="{FF2B5EF4-FFF2-40B4-BE49-F238E27FC236}">
                <a16:creationId xmlns:a16="http://schemas.microsoft.com/office/drawing/2014/main" id="{9F25DBE7-D5D4-4DB8-810C-CEC530695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42" y="415637"/>
            <a:ext cx="784434" cy="426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5" descr="Afficher l’image source">
            <a:extLst>
              <a:ext uri="{FF2B5EF4-FFF2-40B4-BE49-F238E27FC236}">
                <a16:creationId xmlns:a16="http://schemas.microsoft.com/office/drawing/2014/main" id="{A55E16DC-4A69-48CC-9FB9-8A873691A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0" y="853071"/>
            <a:ext cx="771525" cy="63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1" descr="Afficher l’image source">
            <a:extLst>
              <a:ext uri="{FF2B5EF4-FFF2-40B4-BE49-F238E27FC236}">
                <a16:creationId xmlns:a16="http://schemas.microsoft.com/office/drawing/2014/main" id="{FDF8F10A-8B69-4580-ABBB-B3BCFDCD9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38" y="1525883"/>
            <a:ext cx="771525" cy="473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14">
            <a:extLst>
              <a:ext uri="{FF2B5EF4-FFF2-40B4-BE49-F238E27FC236}">
                <a16:creationId xmlns:a16="http://schemas.microsoft.com/office/drawing/2014/main" id="{C2D362D0-0E25-4C3F-96AD-2992DC56C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900" y="3052541"/>
            <a:ext cx="29620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 err="1">
                <a:cs typeface="Arial" panose="020B0604020202020204" pitchFamily="34" charset="0"/>
              </a:rPr>
              <a:t>Surexpression</a:t>
            </a:r>
            <a:r>
              <a:rPr lang="nl-BE" altLang="fr-FR" sz="1800" b="1" dirty="0">
                <a:cs typeface="Arial" panose="020B0604020202020204" pitchFamily="34" charset="0"/>
              </a:rPr>
              <a:t> et </a:t>
            </a:r>
            <a:r>
              <a:rPr lang="nl-BE" altLang="fr-FR" sz="1800" b="1" dirty="0" err="1">
                <a:cs typeface="Arial" panose="020B0604020202020204" pitchFamily="34" charset="0"/>
              </a:rPr>
              <a:t>purification</a:t>
            </a:r>
            <a:r>
              <a:rPr lang="nl-BE" altLang="fr-FR" sz="1800" b="1" dirty="0">
                <a:cs typeface="Arial" panose="020B0604020202020204" pitchFamily="34" charset="0"/>
              </a:rPr>
              <a:t> de </a:t>
            </a:r>
            <a:r>
              <a:rPr lang="nl-BE" altLang="fr-FR" sz="1800" b="1" dirty="0" err="1">
                <a:cs typeface="Arial" panose="020B0604020202020204" pitchFamily="34" charset="0"/>
              </a:rPr>
              <a:t>protéines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B64ADF52-E0C6-4507-A0F3-CE41D82C3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955" y="3061135"/>
            <a:ext cx="29620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>
                <a:cs typeface="Arial" panose="020B0604020202020204" pitchFamily="34" charset="0"/>
              </a:rPr>
              <a:t>Analyses </a:t>
            </a:r>
            <a:r>
              <a:rPr lang="nl-BE" altLang="fr-FR" sz="1800" b="1" dirty="0" err="1">
                <a:cs typeface="Arial" panose="020B0604020202020204" pitchFamily="34" charset="0"/>
              </a:rPr>
              <a:t>physicochimiques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F3EC5F8D-15B4-4EE8-AFA3-061523A8B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5421" y="3052534"/>
            <a:ext cx="384595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 err="1">
                <a:cs typeface="Arial" panose="020B0604020202020204" pitchFamily="34" charset="0"/>
              </a:rPr>
              <a:t>Structure</a:t>
            </a:r>
            <a:r>
              <a:rPr lang="nl-BE" altLang="fr-FR" sz="1800" b="1" dirty="0">
                <a:cs typeface="Arial" panose="020B0604020202020204" pitchFamily="34" charset="0"/>
              </a:rPr>
              <a:t> / </a:t>
            </a:r>
            <a:r>
              <a:rPr lang="nl-BE" altLang="fr-FR" sz="1800" b="1" dirty="0" err="1">
                <a:cs typeface="Arial" panose="020B0604020202020204" pitchFamily="34" charset="0"/>
              </a:rPr>
              <a:t>Fonction</a:t>
            </a:r>
            <a:r>
              <a:rPr lang="nl-BE" altLang="fr-FR" sz="1800" b="1" dirty="0">
                <a:cs typeface="Arial" panose="020B0604020202020204" pitchFamily="34" charset="0"/>
              </a:rPr>
              <a:t> des </a:t>
            </a:r>
            <a:r>
              <a:rPr lang="nl-BE" altLang="fr-FR" sz="1800" b="1" dirty="0" err="1">
                <a:cs typeface="Arial" panose="020B0604020202020204" pitchFamily="34" charset="0"/>
              </a:rPr>
              <a:t>protéines</a:t>
            </a:r>
            <a:r>
              <a:rPr lang="nl-BE" altLang="fr-FR" sz="1800" b="1" dirty="0">
                <a:cs typeface="Arial" panose="020B0604020202020204" pitchFamily="34" charset="0"/>
              </a:rPr>
              <a:t> et de leur site </a:t>
            </a:r>
            <a:r>
              <a:rPr lang="nl-BE" altLang="fr-FR" sz="1800" b="1" dirty="0" err="1">
                <a:cs typeface="Arial" panose="020B0604020202020204" pitchFamily="34" charset="0"/>
              </a:rPr>
              <a:t>actif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CA63DB94-0B01-4A65-9BF8-D2B4090B7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896" y="4036223"/>
            <a:ext cx="2962066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500" dirty="0">
                <a:cs typeface="Arial" panose="020B0604020202020204" pitchFamily="34" charset="0"/>
              </a:rPr>
              <a:t>Biologie moléculaire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18" name="Text Box 14">
            <a:extLst>
              <a:ext uri="{FF2B5EF4-FFF2-40B4-BE49-F238E27FC236}">
                <a16:creationId xmlns:a16="http://schemas.microsoft.com/office/drawing/2014/main" id="{46B0DEF7-3021-4ECC-9CF4-5CA087E9D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036" y="4424150"/>
            <a:ext cx="2962066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500" dirty="0" err="1">
                <a:cs typeface="Arial" panose="020B0604020202020204" pitchFamily="34" charset="0"/>
              </a:rPr>
              <a:t>Chromatographie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9F32EFDA-2494-432A-B6AC-0C1C0941E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9996" y="4036220"/>
            <a:ext cx="2962066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500" dirty="0">
                <a:cs typeface="Arial" panose="020B0604020202020204" pitchFamily="34" charset="0"/>
              </a:rPr>
              <a:t>Spectroscopie UV-</a:t>
            </a:r>
            <a:r>
              <a:rPr lang="nl-BE" altLang="fr-FR" sz="1500" dirty="0" err="1">
                <a:cs typeface="Arial" panose="020B0604020202020204" pitchFamily="34" charset="0"/>
              </a:rPr>
              <a:t>visible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4C9E7300-824B-4B84-8FD7-FCB7F2D56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846" y="4451859"/>
            <a:ext cx="2962066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500" dirty="0">
                <a:cs typeface="Arial" panose="020B0604020202020204" pitchFamily="34" charset="0"/>
              </a:rPr>
              <a:t>Spectrométrie de masse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21" name="Text Box 14">
            <a:extLst>
              <a:ext uri="{FF2B5EF4-FFF2-40B4-BE49-F238E27FC236}">
                <a16:creationId xmlns:a16="http://schemas.microsoft.com/office/drawing/2014/main" id="{46319C50-06B6-49A7-97F5-4CBC8C68B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147" y="4834083"/>
            <a:ext cx="3280740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500" dirty="0" err="1">
                <a:cs typeface="Arial" panose="020B0604020202020204" pitchFamily="34" charset="0"/>
              </a:rPr>
              <a:t>Résonance</a:t>
            </a:r>
            <a:r>
              <a:rPr lang="nl-BE" altLang="fr-FR" sz="1500" dirty="0">
                <a:cs typeface="Arial" panose="020B0604020202020204" pitchFamily="34" charset="0"/>
              </a:rPr>
              <a:t> </a:t>
            </a:r>
            <a:r>
              <a:rPr lang="nl-BE" altLang="fr-FR" sz="1500" dirty="0" err="1">
                <a:cs typeface="Arial" panose="020B0604020202020204" pitchFamily="34" charset="0"/>
              </a:rPr>
              <a:t>plasmonique</a:t>
            </a:r>
            <a:r>
              <a:rPr lang="nl-BE" altLang="fr-FR" sz="1500" dirty="0">
                <a:cs typeface="Arial" panose="020B0604020202020204" pitchFamily="34" charset="0"/>
              </a:rPr>
              <a:t> de </a:t>
            </a:r>
            <a:r>
              <a:rPr lang="nl-BE" altLang="fr-FR" sz="1500" dirty="0" err="1">
                <a:cs typeface="Arial" panose="020B0604020202020204" pitchFamily="34" charset="0"/>
              </a:rPr>
              <a:t>surface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645A8E32-7404-4E18-A2A3-80A5748E2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9257" y="5200007"/>
            <a:ext cx="296206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500" dirty="0" err="1">
                <a:cs typeface="Arial" panose="020B0604020202020204" pitchFamily="34" charset="0"/>
              </a:rPr>
              <a:t>Résonance</a:t>
            </a:r>
            <a:r>
              <a:rPr lang="nl-BE" altLang="fr-FR" sz="1500" dirty="0">
                <a:cs typeface="Arial" panose="020B0604020202020204" pitchFamily="34" charset="0"/>
              </a:rPr>
              <a:t> </a:t>
            </a:r>
            <a:r>
              <a:rPr lang="nl-BE" altLang="fr-FR" sz="1500" dirty="0" err="1">
                <a:cs typeface="Arial" panose="020B0604020202020204" pitchFamily="34" charset="0"/>
              </a:rPr>
              <a:t>paramagnétique</a:t>
            </a:r>
            <a:r>
              <a:rPr lang="nl-BE" altLang="fr-FR" sz="1500" dirty="0">
                <a:cs typeface="Arial" panose="020B0604020202020204" pitchFamily="34" charset="0"/>
              </a:rPr>
              <a:t> </a:t>
            </a:r>
            <a:r>
              <a:rPr lang="nl-BE" altLang="fr-FR" sz="1500" dirty="0" err="1">
                <a:cs typeface="Arial" panose="020B0604020202020204" pitchFamily="34" charset="0"/>
              </a:rPr>
              <a:t>électronique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23" name="Text Box 14">
            <a:extLst>
              <a:ext uri="{FF2B5EF4-FFF2-40B4-BE49-F238E27FC236}">
                <a16:creationId xmlns:a16="http://schemas.microsoft.com/office/drawing/2014/main" id="{1E1B9300-4980-421A-A71C-CBBDEE644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7191" y="4036217"/>
            <a:ext cx="2962066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500" dirty="0">
                <a:cs typeface="Arial" panose="020B0604020202020204" pitchFamily="34" charset="0"/>
              </a:rPr>
              <a:t>RMN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24" name="Text Box 14">
            <a:extLst>
              <a:ext uri="{FF2B5EF4-FFF2-40B4-BE49-F238E27FC236}">
                <a16:creationId xmlns:a16="http://schemas.microsoft.com/office/drawing/2014/main" id="{00B66AD4-185F-42FA-92E0-B510D18D2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7186" y="4438002"/>
            <a:ext cx="2962066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500" dirty="0" err="1">
                <a:cs typeface="Arial" panose="020B0604020202020204" pitchFamily="34" charset="0"/>
              </a:rPr>
              <a:t>Cristallogenèse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8813525-B3CA-424D-A5F8-A8E0A47D0FE5}"/>
              </a:ext>
            </a:extLst>
          </p:cNvPr>
          <p:cNvSpPr/>
          <p:nvPr/>
        </p:nvSpPr>
        <p:spPr>
          <a:xfrm>
            <a:off x="4339257" y="2895601"/>
            <a:ext cx="2781979" cy="999337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6C08E5FD-AEC5-4DC4-A128-3BF1630D0953}"/>
              </a:ext>
            </a:extLst>
          </p:cNvPr>
          <p:cNvSpPr txBox="1"/>
          <p:nvPr/>
        </p:nvSpPr>
        <p:spPr>
          <a:xfrm>
            <a:off x="1770652" y="6299150"/>
            <a:ext cx="884192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Sendra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V., </a:t>
            </a:r>
            <a:r>
              <a:rPr lang="fr-F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Canella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D., </a:t>
            </a:r>
            <a:r>
              <a:rPr lang="fr-F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Bersch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B., Fieschi, F., Ménage, S., </a:t>
            </a:r>
            <a:r>
              <a:rPr lang="fr-F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Lascoux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D., and </a:t>
            </a:r>
            <a:r>
              <a:rPr lang="fr-F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Covès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J. (2006) </a:t>
            </a:r>
            <a:r>
              <a:rPr lang="fr-FR" sz="10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Biochemistry</a:t>
            </a:r>
            <a:r>
              <a:rPr lang="fr-FR" sz="1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45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5557-5566.</a:t>
            </a:r>
          </a:p>
          <a:p>
            <a:pPr algn="just"/>
            <a:r>
              <a:rPr lang="it-IT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Stroebel, D., Sendra, V., Cannella, D., Helbig, K., Nies, D. H., and Covès, J. (2007) </a:t>
            </a:r>
            <a:r>
              <a:rPr lang="it-IT" sz="1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J. Biochimica et Biophysica Acta (BBA) – Biomembranes</a:t>
            </a:r>
            <a:r>
              <a:rPr lang="it-IT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1567-1573.</a:t>
            </a:r>
            <a:endParaRPr lang="fr-FR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Sendra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V., </a:t>
            </a:r>
            <a:r>
              <a:rPr lang="fr-F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Gambarelli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S., </a:t>
            </a:r>
            <a:r>
              <a:rPr lang="fr-F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Bersch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B., </a:t>
            </a:r>
            <a:r>
              <a:rPr lang="fr-F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Covès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J. (2009) </a:t>
            </a:r>
            <a:r>
              <a:rPr lang="fr-FR" sz="1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J. </a:t>
            </a:r>
            <a:r>
              <a:rPr lang="fr-FR" sz="10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Inorg</a:t>
            </a:r>
            <a:r>
              <a:rPr lang="fr-FR" sz="1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Biochem</a:t>
            </a:r>
            <a:r>
              <a:rPr lang="fr-FR" sz="1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103(12)</a:t>
            </a:r>
            <a:r>
              <a:rPr lang="fr-F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1721-1728.</a:t>
            </a:r>
          </a:p>
        </p:txBody>
      </p:sp>
      <p:sp>
        <p:nvSpPr>
          <p:cNvPr id="26" name="Espace réservé du numéro de diapositive 2">
            <a:extLst>
              <a:ext uri="{FF2B5EF4-FFF2-40B4-BE49-F238E27FC236}">
                <a16:creationId xmlns:a16="http://schemas.microsoft.com/office/drawing/2014/main" id="{0A609794-6F3E-49CE-8138-1A5B099C6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65237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200" b="1" i="1" dirty="0" err="1">
                <a:cs typeface="Arial" panose="020B0604020202020204" pitchFamily="34" charset="0"/>
              </a:rPr>
              <a:t>Thèse</a:t>
            </a:r>
            <a:r>
              <a:rPr lang="nl-BE" altLang="fr-FR" sz="22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>
                <a:cs typeface="Arial" panose="020B0604020202020204" pitchFamily="34" charset="0"/>
              </a:rPr>
              <a:t>: Analyses </a:t>
            </a:r>
            <a:r>
              <a:rPr lang="nl-BE" altLang="fr-FR" sz="2000" b="1" i="1" dirty="0" err="1">
                <a:cs typeface="Arial" panose="020B0604020202020204" pitchFamily="34" charset="0"/>
              </a:rPr>
              <a:t>physicochimiques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d’une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protéine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impliquée</a:t>
            </a:r>
            <a:r>
              <a:rPr lang="nl-BE" altLang="fr-FR" sz="2000" b="1" i="1" dirty="0">
                <a:cs typeface="Arial" panose="020B0604020202020204" pitchFamily="34" charset="0"/>
              </a:rPr>
              <a:t> dans </a:t>
            </a:r>
            <a:r>
              <a:rPr lang="nl-BE" altLang="fr-FR" sz="2000" b="1" i="1" dirty="0" err="1">
                <a:cs typeface="Arial" panose="020B0604020202020204" pitchFamily="34" charset="0"/>
              </a:rPr>
              <a:t>l’homéostasie</a:t>
            </a:r>
            <a:r>
              <a:rPr lang="nl-BE" altLang="fr-FR" sz="2000" b="1" i="1" dirty="0">
                <a:cs typeface="Arial" panose="020B0604020202020204" pitchFamily="34" charset="0"/>
              </a:rPr>
              <a:t> et la </a:t>
            </a:r>
            <a:r>
              <a:rPr lang="nl-BE" altLang="fr-FR" sz="2000" b="1" i="1" dirty="0" err="1">
                <a:cs typeface="Arial" panose="020B0604020202020204" pitchFamily="34" charset="0"/>
              </a:rPr>
              <a:t>résistance</a:t>
            </a:r>
            <a:r>
              <a:rPr lang="nl-BE" altLang="fr-FR" sz="2000" b="1" i="1" dirty="0">
                <a:cs typeface="Arial" panose="020B0604020202020204" pitchFamily="34" charset="0"/>
              </a:rPr>
              <a:t> au </a:t>
            </a:r>
            <a:r>
              <a:rPr lang="nl-BE" altLang="fr-FR" sz="2000" b="1" i="1" dirty="0" err="1">
                <a:cs typeface="Arial" panose="020B0604020202020204" pitchFamily="34" charset="0"/>
              </a:rPr>
              <a:t>cuivre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chez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certaines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bactéries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Picture 21" descr="Afficher l’image source">
            <a:extLst>
              <a:ext uri="{FF2B5EF4-FFF2-40B4-BE49-F238E27FC236}">
                <a16:creationId xmlns:a16="http://schemas.microsoft.com/office/drawing/2014/main" id="{9F25DBE7-D5D4-4DB8-810C-CEC530695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42" y="415637"/>
            <a:ext cx="784434" cy="426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5" descr="Afficher l’image source">
            <a:extLst>
              <a:ext uri="{FF2B5EF4-FFF2-40B4-BE49-F238E27FC236}">
                <a16:creationId xmlns:a16="http://schemas.microsoft.com/office/drawing/2014/main" id="{A55E16DC-4A69-48CC-9FB9-8A873691A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0" y="853071"/>
            <a:ext cx="771525" cy="63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1" descr="Afficher l’image source">
            <a:extLst>
              <a:ext uri="{FF2B5EF4-FFF2-40B4-BE49-F238E27FC236}">
                <a16:creationId xmlns:a16="http://schemas.microsoft.com/office/drawing/2014/main" id="{FDF8F10A-8B69-4580-ABBB-B3BCFDCD9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38" y="1525883"/>
            <a:ext cx="771525" cy="473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14">
            <a:extLst>
              <a:ext uri="{FF2B5EF4-FFF2-40B4-BE49-F238E27FC236}">
                <a16:creationId xmlns:a16="http://schemas.microsoft.com/office/drawing/2014/main" id="{B64ADF52-E0C6-4507-A0F3-CE41D82C3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348" y="2055245"/>
            <a:ext cx="29620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>
                <a:cs typeface="Arial" panose="020B0604020202020204" pitchFamily="34" charset="0"/>
              </a:rPr>
              <a:t>Analyses </a:t>
            </a:r>
            <a:r>
              <a:rPr lang="nl-BE" altLang="fr-FR" sz="1800" b="1" dirty="0" err="1">
                <a:cs typeface="Arial" panose="020B0604020202020204" pitchFamily="34" charset="0"/>
              </a:rPr>
              <a:t>physicochimiques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9F32EFDA-2494-432A-B6AC-0C1C0941E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4146" y="2180767"/>
            <a:ext cx="29620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>
                <a:cs typeface="Arial" panose="020B0604020202020204" pitchFamily="34" charset="0"/>
              </a:rPr>
              <a:t>Spectroscopie UV-</a:t>
            </a:r>
            <a:r>
              <a:rPr lang="nl-BE" altLang="fr-FR" sz="1800" b="1" dirty="0" err="1">
                <a:cs typeface="Arial" panose="020B0604020202020204" pitchFamily="34" charset="0"/>
              </a:rPr>
              <a:t>visible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8813525-B3CA-424D-A5F8-A8E0A47D0FE5}"/>
              </a:ext>
            </a:extLst>
          </p:cNvPr>
          <p:cNvSpPr/>
          <p:nvPr/>
        </p:nvSpPr>
        <p:spPr>
          <a:xfrm>
            <a:off x="637309" y="2028261"/>
            <a:ext cx="2675320" cy="722877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Image 3">
            <a:extLst>
              <a:ext uri="{FF2B5EF4-FFF2-40B4-BE49-F238E27FC236}">
                <a16:creationId xmlns:a16="http://schemas.microsoft.com/office/drawing/2014/main" id="{2F3F5A06-450C-4054-B8C7-C9E9348FB8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83" y="2914961"/>
            <a:ext cx="5803638" cy="3488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Espace réservé du numéro de diapositive 2">
            <a:extLst>
              <a:ext uri="{FF2B5EF4-FFF2-40B4-BE49-F238E27FC236}">
                <a16:creationId xmlns:a16="http://schemas.microsoft.com/office/drawing/2014/main" id="{0CC6FB53-1882-43E9-AFBD-DE6AD91E3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49654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200" b="1" i="1" dirty="0" err="1">
                <a:cs typeface="Arial" panose="020B0604020202020204" pitchFamily="34" charset="0"/>
              </a:rPr>
              <a:t>Thèse</a:t>
            </a:r>
            <a:r>
              <a:rPr lang="nl-BE" altLang="fr-FR" sz="22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>
                <a:cs typeface="Arial" panose="020B0604020202020204" pitchFamily="34" charset="0"/>
              </a:rPr>
              <a:t>: Analyses </a:t>
            </a:r>
            <a:r>
              <a:rPr lang="nl-BE" altLang="fr-FR" sz="2000" b="1" i="1" dirty="0" err="1">
                <a:cs typeface="Arial" panose="020B0604020202020204" pitchFamily="34" charset="0"/>
              </a:rPr>
              <a:t>physicochimiques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d’une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protéine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impliquée</a:t>
            </a:r>
            <a:r>
              <a:rPr lang="nl-BE" altLang="fr-FR" sz="2000" b="1" i="1" dirty="0">
                <a:cs typeface="Arial" panose="020B0604020202020204" pitchFamily="34" charset="0"/>
              </a:rPr>
              <a:t> dans </a:t>
            </a:r>
            <a:r>
              <a:rPr lang="nl-BE" altLang="fr-FR" sz="2000" b="1" i="1" dirty="0" err="1">
                <a:cs typeface="Arial" panose="020B0604020202020204" pitchFamily="34" charset="0"/>
              </a:rPr>
              <a:t>l’homéostasie</a:t>
            </a:r>
            <a:r>
              <a:rPr lang="nl-BE" altLang="fr-FR" sz="2000" b="1" i="1" dirty="0">
                <a:cs typeface="Arial" panose="020B0604020202020204" pitchFamily="34" charset="0"/>
              </a:rPr>
              <a:t> et la </a:t>
            </a:r>
            <a:r>
              <a:rPr lang="nl-BE" altLang="fr-FR" sz="2000" b="1" i="1" dirty="0" err="1">
                <a:cs typeface="Arial" panose="020B0604020202020204" pitchFamily="34" charset="0"/>
              </a:rPr>
              <a:t>résistance</a:t>
            </a:r>
            <a:r>
              <a:rPr lang="nl-BE" altLang="fr-FR" sz="2000" b="1" i="1" dirty="0">
                <a:cs typeface="Arial" panose="020B0604020202020204" pitchFamily="34" charset="0"/>
              </a:rPr>
              <a:t> au </a:t>
            </a:r>
            <a:r>
              <a:rPr lang="nl-BE" altLang="fr-FR" sz="2000" b="1" i="1" dirty="0" err="1">
                <a:cs typeface="Arial" panose="020B0604020202020204" pitchFamily="34" charset="0"/>
              </a:rPr>
              <a:t>cuivre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chez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certaines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bactéries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Picture 21" descr="Afficher l’image source">
            <a:extLst>
              <a:ext uri="{FF2B5EF4-FFF2-40B4-BE49-F238E27FC236}">
                <a16:creationId xmlns:a16="http://schemas.microsoft.com/office/drawing/2014/main" id="{9F25DBE7-D5D4-4DB8-810C-CEC530695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42" y="415637"/>
            <a:ext cx="784434" cy="426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5" descr="Afficher l’image source">
            <a:extLst>
              <a:ext uri="{FF2B5EF4-FFF2-40B4-BE49-F238E27FC236}">
                <a16:creationId xmlns:a16="http://schemas.microsoft.com/office/drawing/2014/main" id="{A55E16DC-4A69-48CC-9FB9-8A873691A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0" y="853071"/>
            <a:ext cx="771525" cy="63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1" descr="Afficher l’image source">
            <a:extLst>
              <a:ext uri="{FF2B5EF4-FFF2-40B4-BE49-F238E27FC236}">
                <a16:creationId xmlns:a16="http://schemas.microsoft.com/office/drawing/2014/main" id="{FDF8F10A-8B69-4580-ABBB-B3BCFDCD9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38" y="1525883"/>
            <a:ext cx="771525" cy="473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14">
            <a:extLst>
              <a:ext uri="{FF2B5EF4-FFF2-40B4-BE49-F238E27FC236}">
                <a16:creationId xmlns:a16="http://schemas.microsoft.com/office/drawing/2014/main" id="{B64ADF52-E0C6-4507-A0F3-CE41D82C3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348" y="2055245"/>
            <a:ext cx="29620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>
                <a:cs typeface="Arial" panose="020B0604020202020204" pitchFamily="34" charset="0"/>
              </a:rPr>
              <a:t>Analyses </a:t>
            </a:r>
            <a:r>
              <a:rPr lang="nl-BE" altLang="fr-FR" sz="1800" b="1" dirty="0" err="1">
                <a:cs typeface="Arial" panose="020B0604020202020204" pitchFamily="34" charset="0"/>
              </a:rPr>
              <a:t>physicochimiques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9F32EFDA-2494-432A-B6AC-0C1C0941E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4146" y="2180767"/>
            <a:ext cx="29620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>
                <a:cs typeface="Arial" panose="020B0604020202020204" pitchFamily="34" charset="0"/>
              </a:rPr>
              <a:t>Spectroscopie UV-</a:t>
            </a:r>
            <a:r>
              <a:rPr lang="nl-BE" altLang="fr-FR" sz="1800" b="1" dirty="0" err="1">
                <a:cs typeface="Arial" panose="020B0604020202020204" pitchFamily="34" charset="0"/>
              </a:rPr>
              <a:t>visible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8813525-B3CA-424D-A5F8-A8E0A47D0FE5}"/>
              </a:ext>
            </a:extLst>
          </p:cNvPr>
          <p:cNvSpPr/>
          <p:nvPr/>
        </p:nvSpPr>
        <p:spPr>
          <a:xfrm>
            <a:off x="637309" y="2028261"/>
            <a:ext cx="2675320" cy="722877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Image 3">
            <a:extLst>
              <a:ext uri="{FF2B5EF4-FFF2-40B4-BE49-F238E27FC236}">
                <a16:creationId xmlns:a16="http://schemas.microsoft.com/office/drawing/2014/main" id="{2F3F5A06-450C-4054-B8C7-C9E9348FB8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83" y="2914961"/>
            <a:ext cx="5803638" cy="3488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ZoneTexte 212">
            <a:extLst>
              <a:ext uri="{FF2B5EF4-FFF2-40B4-BE49-F238E27FC236}">
                <a16:creationId xmlns:a16="http://schemas.microsoft.com/office/drawing/2014/main" id="{67FDEDEA-0555-4997-8C64-F0EB8E6C0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6285" y="2266711"/>
            <a:ext cx="442840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500" dirty="0">
                <a:cs typeface="Arial" panose="020B0604020202020204" pitchFamily="34" charset="0"/>
              </a:rPr>
              <a:t>Augmentation linéaire de l’absorbance à 610 nm jusqu’à 2 </a:t>
            </a:r>
            <a:r>
              <a:rPr lang="fr-FR" altLang="fr-FR" sz="1500" dirty="0" err="1">
                <a:cs typeface="Arial" panose="020B0604020202020204" pitchFamily="34" charset="0"/>
              </a:rPr>
              <a:t>éq</a:t>
            </a:r>
            <a:r>
              <a:rPr lang="fr-FR" altLang="fr-FR" sz="1500" dirty="0">
                <a:cs typeface="Arial" panose="020B0604020202020204" pitchFamily="34" charset="0"/>
              </a:rPr>
              <a:t> Cu(II)</a:t>
            </a:r>
          </a:p>
        </p:txBody>
      </p:sp>
      <p:sp>
        <p:nvSpPr>
          <p:cNvPr id="28" name="ZoneTexte 213">
            <a:extLst>
              <a:ext uri="{FF2B5EF4-FFF2-40B4-BE49-F238E27FC236}">
                <a16:creationId xmlns:a16="http://schemas.microsoft.com/office/drawing/2014/main" id="{59E82656-2995-492A-89EB-935B74A73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6285" y="2751138"/>
            <a:ext cx="33909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500" dirty="0">
                <a:cs typeface="Arial" panose="020B0604020202020204" pitchFamily="34" charset="0"/>
              </a:rPr>
              <a:t>Puis déplacement </a:t>
            </a:r>
            <a:r>
              <a:rPr lang="fr-FR" altLang="fr-FR" sz="1500" dirty="0" err="1">
                <a:cs typeface="Arial" panose="020B0604020202020204" pitchFamily="34" charset="0"/>
              </a:rPr>
              <a:t>bathochromique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2">
            <a:extLst>
              <a:ext uri="{FF2B5EF4-FFF2-40B4-BE49-F238E27FC236}">
                <a16:creationId xmlns:a16="http://schemas.microsoft.com/office/drawing/2014/main" id="{0CC6FB53-1882-43E9-AFBD-DE6AD91E3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01192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200" b="1" i="1" dirty="0" err="1">
                <a:cs typeface="Arial" panose="020B0604020202020204" pitchFamily="34" charset="0"/>
              </a:rPr>
              <a:t>Thèse</a:t>
            </a:r>
            <a:r>
              <a:rPr lang="nl-BE" altLang="fr-FR" sz="22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>
                <a:cs typeface="Arial" panose="020B0604020202020204" pitchFamily="34" charset="0"/>
              </a:rPr>
              <a:t>: Analyses </a:t>
            </a:r>
            <a:r>
              <a:rPr lang="nl-BE" altLang="fr-FR" sz="2000" b="1" i="1" dirty="0" err="1">
                <a:cs typeface="Arial" panose="020B0604020202020204" pitchFamily="34" charset="0"/>
              </a:rPr>
              <a:t>physicochimiques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d’une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protéine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impliquée</a:t>
            </a:r>
            <a:r>
              <a:rPr lang="nl-BE" altLang="fr-FR" sz="2000" b="1" i="1" dirty="0">
                <a:cs typeface="Arial" panose="020B0604020202020204" pitchFamily="34" charset="0"/>
              </a:rPr>
              <a:t> dans </a:t>
            </a:r>
            <a:r>
              <a:rPr lang="nl-BE" altLang="fr-FR" sz="2000" b="1" i="1" dirty="0" err="1">
                <a:cs typeface="Arial" panose="020B0604020202020204" pitchFamily="34" charset="0"/>
              </a:rPr>
              <a:t>l’homéostasie</a:t>
            </a:r>
            <a:r>
              <a:rPr lang="nl-BE" altLang="fr-FR" sz="2000" b="1" i="1" dirty="0">
                <a:cs typeface="Arial" panose="020B0604020202020204" pitchFamily="34" charset="0"/>
              </a:rPr>
              <a:t> et la </a:t>
            </a:r>
            <a:r>
              <a:rPr lang="nl-BE" altLang="fr-FR" sz="2000" b="1" i="1" dirty="0" err="1">
                <a:cs typeface="Arial" panose="020B0604020202020204" pitchFamily="34" charset="0"/>
              </a:rPr>
              <a:t>résistance</a:t>
            </a:r>
            <a:r>
              <a:rPr lang="nl-BE" altLang="fr-FR" sz="2000" b="1" i="1" dirty="0">
                <a:cs typeface="Arial" panose="020B0604020202020204" pitchFamily="34" charset="0"/>
              </a:rPr>
              <a:t> au </a:t>
            </a:r>
            <a:r>
              <a:rPr lang="nl-BE" altLang="fr-FR" sz="2000" b="1" i="1" dirty="0" err="1">
                <a:cs typeface="Arial" panose="020B0604020202020204" pitchFamily="34" charset="0"/>
              </a:rPr>
              <a:t>cuivre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chez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certaines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bactéries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Picture 21" descr="Afficher l’image source">
            <a:extLst>
              <a:ext uri="{FF2B5EF4-FFF2-40B4-BE49-F238E27FC236}">
                <a16:creationId xmlns:a16="http://schemas.microsoft.com/office/drawing/2014/main" id="{9F25DBE7-D5D4-4DB8-810C-CEC530695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42" y="415637"/>
            <a:ext cx="784434" cy="426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5" descr="Afficher l’image source">
            <a:extLst>
              <a:ext uri="{FF2B5EF4-FFF2-40B4-BE49-F238E27FC236}">
                <a16:creationId xmlns:a16="http://schemas.microsoft.com/office/drawing/2014/main" id="{A55E16DC-4A69-48CC-9FB9-8A873691A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0" y="853071"/>
            <a:ext cx="771525" cy="63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1" descr="Afficher l’image source">
            <a:extLst>
              <a:ext uri="{FF2B5EF4-FFF2-40B4-BE49-F238E27FC236}">
                <a16:creationId xmlns:a16="http://schemas.microsoft.com/office/drawing/2014/main" id="{FDF8F10A-8B69-4580-ABBB-B3BCFDCD9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38" y="1525883"/>
            <a:ext cx="771525" cy="473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14">
            <a:extLst>
              <a:ext uri="{FF2B5EF4-FFF2-40B4-BE49-F238E27FC236}">
                <a16:creationId xmlns:a16="http://schemas.microsoft.com/office/drawing/2014/main" id="{B64ADF52-E0C6-4507-A0F3-CE41D82C3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348" y="2055245"/>
            <a:ext cx="29620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>
                <a:cs typeface="Arial" panose="020B0604020202020204" pitchFamily="34" charset="0"/>
              </a:rPr>
              <a:t>Analyses </a:t>
            </a:r>
            <a:r>
              <a:rPr lang="nl-BE" altLang="fr-FR" sz="1800" b="1" dirty="0" err="1">
                <a:cs typeface="Arial" panose="020B0604020202020204" pitchFamily="34" charset="0"/>
              </a:rPr>
              <a:t>physicochimiques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9F32EFDA-2494-432A-B6AC-0C1C0941E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4146" y="2180767"/>
            <a:ext cx="29620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>
                <a:cs typeface="Arial" panose="020B0604020202020204" pitchFamily="34" charset="0"/>
              </a:rPr>
              <a:t>Spectroscopie UV-</a:t>
            </a:r>
            <a:r>
              <a:rPr lang="nl-BE" altLang="fr-FR" sz="1800" b="1" dirty="0" err="1">
                <a:cs typeface="Arial" panose="020B0604020202020204" pitchFamily="34" charset="0"/>
              </a:rPr>
              <a:t>visible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8813525-B3CA-424D-A5F8-A8E0A47D0FE5}"/>
              </a:ext>
            </a:extLst>
          </p:cNvPr>
          <p:cNvSpPr/>
          <p:nvPr/>
        </p:nvSpPr>
        <p:spPr>
          <a:xfrm>
            <a:off x="637309" y="2028261"/>
            <a:ext cx="2675320" cy="722877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Image 3">
            <a:extLst>
              <a:ext uri="{FF2B5EF4-FFF2-40B4-BE49-F238E27FC236}">
                <a16:creationId xmlns:a16="http://schemas.microsoft.com/office/drawing/2014/main" id="{2F3F5A06-450C-4054-B8C7-C9E9348FB8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83" y="2914961"/>
            <a:ext cx="5803638" cy="3488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ZoneTexte 212">
            <a:extLst>
              <a:ext uri="{FF2B5EF4-FFF2-40B4-BE49-F238E27FC236}">
                <a16:creationId xmlns:a16="http://schemas.microsoft.com/office/drawing/2014/main" id="{67FDEDEA-0555-4997-8C64-F0EB8E6C0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6285" y="2266711"/>
            <a:ext cx="442840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500" dirty="0">
                <a:cs typeface="Arial" panose="020B0604020202020204" pitchFamily="34" charset="0"/>
              </a:rPr>
              <a:t>Augmentation linéaire de l’absorbance à 610 nm jusqu’à 2 </a:t>
            </a:r>
            <a:r>
              <a:rPr lang="fr-FR" altLang="fr-FR" sz="1500" dirty="0" err="1">
                <a:cs typeface="Arial" panose="020B0604020202020204" pitchFamily="34" charset="0"/>
              </a:rPr>
              <a:t>éq</a:t>
            </a:r>
            <a:r>
              <a:rPr lang="fr-FR" altLang="fr-FR" sz="1500" dirty="0">
                <a:cs typeface="Arial" panose="020B0604020202020204" pitchFamily="34" charset="0"/>
              </a:rPr>
              <a:t> Cu(II)</a:t>
            </a:r>
          </a:p>
        </p:txBody>
      </p:sp>
      <p:sp>
        <p:nvSpPr>
          <p:cNvPr id="28" name="ZoneTexte 213">
            <a:extLst>
              <a:ext uri="{FF2B5EF4-FFF2-40B4-BE49-F238E27FC236}">
                <a16:creationId xmlns:a16="http://schemas.microsoft.com/office/drawing/2014/main" id="{59E82656-2995-492A-89EB-935B74A73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6285" y="2751138"/>
            <a:ext cx="33909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500" dirty="0">
                <a:cs typeface="Arial" panose="020B0604020202020204" pitchFamily="34" charset="0"/>
              </a:rPr>
              <a:t>Puis déplacement </a:t>
            </a:r>
            <a:r>
              <a:rPr lang="fr-FR" altLang="fr-FR" sz="1500" dirty="0" err="1">
                <a:cs typeface="Arial" panose="020B0604020202020204" pitchFamily="34" charset="0"/>
              </a:rPr>
              <a:t>bathochromique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29" name="Rectangle 700">
            <a:extLst>
              <a:ext uri="{FF2B5EF4-FFF2-40B4-BE49-F238E27FC236}">
                <a16:creationId xmlns:a16="http://schemas.microsoft.com/office/drawing/2014/main" id="{3AE0CE1F-130A-4AC2-8B5D-57C3606D1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6419" y="3356652"/>
            <a:ext cx="524214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500" dirty="0">
                <a:cs typeface="Arial" panose="020B0604020202020204" pitchFamily="34" charset="0"/>
              </a:rPr>
              <a:t>Liaison de 2 ions Cu(II) par molécule de protéine dimérique</a:t>
            </a:r>
          </a:p>
        </p:txBody>
      </p:sp>
      <p:sp>
        <p:nvSpPr>
          <p:cNvPr id="33" name="AutoShape 701">
            <a:extLst>
              <a:ext uri="{FF2B5EF4-FFF2-40B4-BE49-F238E27FC236}">
                <a16:creationId xmlns:a16="http://schemas.microsoft.com/office/drawing/2014/main" id="{7D3FCDE1-1539-404B-AE03-DB006069E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1422" y="3728809"/>
            <a:ext cx="204788" cy="354013"/>
          </a:xfrm>
          <a:prstGeom prst="downArrow">
            <a:avLst>
              <a:gd name="adj1" fmla="val 50000"/>
              <a:gd name="adj2" fmla="val 49892"/>
            </a:avLst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fr-FR" altLang="fr-FR" sz="1400"/>
          </a:p>
        </p:txBody>
      </p:sp>
      <p:sp>
        <p:nvSpPr>
          <p:cNvPr id="22" name="Espace réservé du numéro de diapositive 2">
            <a:extLst>
              <a:ext uri="{FF2B5EF4-FFF2-40B4-BE49-F238E27FC236}">
                <a16:creationId xmlns:a16="http://schemas.microsoft.com/office/drawing/2014/main" id="{0CC6FB53-1882-43E9-AFBD-DE6AD91E3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25</a:t>
            </a:fld>
            <a:endParaRPr lang="fr-FR" dirty="0"/>
          </a:p>
        </p:txBody>
      </p:sp>
      <p:sp>
        <p:nvSpPr>
          <p:cNvPr id="20" name="ZoneTexte 215">
            <a:extLst>
              <a:ext uri="{FF2B5EF4-FFF2-40B4-BE49-F238E27FC236}">
                <a16:creationId xmlns:a16="http://schemas.microsoft.com/office/drawing/2014/main" id="{C25E5330-256E-43F4-8D28-C66FBF643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2535" y="4078288"/>
            <a:ext cx="338455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BE" altLang="fr-FR" sz="1500" dirty="0">
                <a:cs typeface="Arial" panose="020B0604020202020204" pitchFamily="34" charset="0"/>
                <a:sym typeface="Symbol" panose="05050102010706020507" pitchFamily="18" charset="2"/>
              </a:rPr>
              <a:t> </a:t>
            </a:r>
            <a:r>
              <a:rPr lang="nl-BE" altLang="fr-FR" sz="1500" baseline="-25000" dirty="0" err="1">
                <a:cs typeface="Arial" panose="020B0604020202020204" pitchFamily="34" charset="0"/>
                <a:sym typeface="Symbol" panose="05050102010706020507" pitchFamily="18" charset="2"/>
              </a:rPr>
              <a:t>CopH</a:t>
            </a:r>
            <a:r>
              <a:rPr lang="nl-BE" altLang="fr-FR" sz="1500" baseline="-25000" dirty="0"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nl-BE" altLang="fr-FR" sz="1500" baseline="-25000" dirty="0" err="1">
                <a:cs typeface="Arial" panose="020B0604020202020204" pitchFamily="34" charset="0"/>
                <a:sym typeface="Symbol" panose="05050102010706020507" pitchFamily="18" charset="2"/>
              </a:rPr>
              <a:t>dimérique</a:t>
            </a:r>
            <a:r>
              <a:rPr lang="nl-BE" altLang="fr-FR" sz="1500" dirty="0">
                <a:cs typeface="Arial" panose="020B0604020202020204" pitchFamily="34" charset="0"/>
                <a:sym typeface="Symbol" panose="05050102010706020507" pitchFamily="18" charset="2"/>
              </a:rPr>
              <a:t> = 150 L.mol</a:t>
            </a:r>
            <a:r>
              <a:rPr lang="nl-BE" altLang="fr-FR" sz="1500" baseline="30000" dirty="0">
                <a:cs typeface="Arial" panose="020B0604020202020204" pitchFamily="34" charset="0"/>
                <a:sym typeface="Symbol" panose="05050102010706020507" pitchFamily="18" charset="2"/>
              </a:rPr>
              <a:t>-1</a:t>
            </a:r>
            <a:r>
              <a:rPr lang="nl-BE" altLang="fr-FR" sz="1500" dirty="0">
                <a:cs typeface="Arial" panose="020B0604020202020204" pitchFamily="34" charset="0"/>
                <a:sym typeface="Symbol" panose="05050102010706020507" pitchFamily="18" charset="2"/>
              </a:rPr>
              <a:t>.cm</a:t>
            </a:r>
            <a:r>
              <a:rPr lang="nl-BE" altLang="fr-FR" sz="1500" baseline="30000" dirty="0">
                <a:cs typeface="Arial" panose="020B0604020202020204" pitchFamily="34" charset="0"/>
                <a:sym typeface="Symbol" panose="05050102010706020507" pitchFamily="18" charset="2"/>
              </a:rPr>
              <a:t>-1</a:t>
            </a:r>
            <a:endParaRPr lang="nl-BE" altLang="fr-FR" sz="1500" dirty="0"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184100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200" b="1" i="1" dirty="0" err="1">
                <a:cs typeface="Arial" panose="020B0604020202020204" pitchFamily="34" charset="0"/>
              </a:rPr>
              <a:t>Thèse</a:t>
            </a:r>
            <a:r>
              <a:rPr lang="nl-BE" altLang="fr-FR" sz="22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>
                <a:cs typeface="Arial" panose="020B0604020202020204" pitchFamily="34" charset="0"/>
              </a:rPr>
              <a:t>: Analyses </a:t>
            </a:r>
            <a:r>
              <a:rPr lang="nl-BE" altLang="fr-FR" sz="2000" b="1" i="1" dirty="0" err="1">
                <a:cs typeface="Arial" panose="020B0604020202020204" pitchFamily="34" charset="0"/>
              </a:rPr>
              <a:t>physicochimiques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d’une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protéine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impliquée</a:t>
            </a:r>
            <a:r>
              <a:rPr lang="nl-BE" altLang="fr-FR" sz="2000" b="1" i="1" dirty="0">
                <a:cs typeface="Arial" panose="020B0604020202020204" pitchFamily="34" charset="0"/>
              </a:rPr>
              <a:t> dans </a:t>
            </a:r>
            <a:r>
              <a:rPr lang="nl-BE" altLang="fr-FR" sz="2000" b="1" i="1" dirty="0" err="1">
                <a:cs typeface="Arial" panose="020B0604020202020204" pitchFamily="34" charset="0"/>
              </a:rPr>
              <a:t>l’homéostasie</a:t>
            </a:r>
            <a:r>
              <a:rPr lang="nl-BE" altLang="fr-FR" sz="2000" b="1" i="1" dirty="0">
                <a:cs typeface="Arial" panose="020B0604020202020204" pitchFamily="34" charset="0"/>
              </a:rPr>
              <a:t> et la </a:t>
            </a:r>
            <a:r>
              <a:rPr lang="nl-BE" altLang="fr-FR" sz="2000" b="1" i="1" dirty="0" err="1">
                <a:cs typeface="Arial" panose="020B0604020202020204" pitchFamily="34" charset="0"/>
              </a:rPr>
              <a:t>résistance</a:t>
            </a:r>
            <a:r>
              <a:rPr lang="nl-BE" altLang="fr-FR" sz="2000" b="1" i="1" dirty="0">
                <a:cs typeface="Arial" panose="020B0604020202020204" pitchFamily="34" charset="0"/>
              </a:rPr>
              <a:t> au </a:t>
            </a:r>
            <a:r>
              <a:rPr lang="nl-BE" altLang="fr-FR" sz="2000" b="1" i="1" dirty="0" err="1">
                <a:cs typeface="Arial" panose="020B0604020202020204" pitchFamily="34" charset="0"/>
              </a:rPr>
              <a:t>cuivre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chez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certaines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bactéries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Picture 21" descr="Afficher l’image source">
            <a:extLst>
              <a:ext uri="{FF2B5EF4-FFF2-40B4-BE49-F238E27FC236}">
                <a16:creationId xmlns:a16="http://schemas.microsoft.com/office/drawing/2014/main" id="{9F25DBE7-D5D4-4DB8-810C-CEC530695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42" y="415637"/>
            <a:ext cx="784434" cy="426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5" descr="Afficher l’image source">
            <a:extLst>
              <a:ext uri="{FF2B5EF4-FFF2-40B4-BE49-F238E27FC236}">
                <a16:creationId xmlns:a16="http://schemas.microsoft.com/office/drawing/2014/main" id="{A55E16DC-4A69-48CC-9FB9-8A873691A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0" y="853071"/>
            <a:ext cx="771525" cy="63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1" descr="Afficher l’image source">
            <a:extLst>
              <a:ext uri="{FF2B5EF4-FFF2-40B4-BE49-F238E27FC236}">
                <a16:creationId xmlns:a16="http://schemas.microsoft.com/office/drawing/2014/main" id="{FDF8F10A-8B69-4580-ABBB-B3BCFDCD9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38" y="1525883"/>
            <a:ext cx="771525" cy="473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14">
            <a:extLst>
              <a:ext uri="{FF2B5EF4-FFF2-40B4-BE49-F238E27FC236}">
                <a16:creationId xmlns:a16="http://schemas.microsoft.com/office/drawing/2014/main" id="{B64ADF52-E0C6-4507-A0F3-CE41D82C3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348" y="2055245"/>
            <a:ext cx="29620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>
                <a:cs typeface="Arial" panose="020B0604020202020204" pitchFamily="34" charset="0"/>
              </a:rPr>
              <a:t>Analyses </a:t>
            </a:r>
            <a:r>
              <a:rPr lang="nl-BE" altLang="fr-FR" sz="1800" b="1" dirty="0" err="1">
                <a:cs typeface="Arial" panose="020B0604020202020204" pitchFamily="34" charset="0"/>
              </a:rPr>
              <a:t>physicochimiques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9F32EFDA-2494-432A-B6AC-0C1C0941E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4146" y="2180767"/>
            <a:ext cx="29620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>
                <a:cs typeface="Arial" panose="020B0604020202020204" pitchFamily="34" charset="0"/>
              </a:rPr>
              <a:t>Spectroscopie UV-</a:t>
            </a:r>
            <a:r>
              <a:rPr lang="nl-BE" altLang="fr-FR" sz="1800" b="1" dirty="0" err="1">
                <a:cs typeface="Arial" panose="020B0604020202020204" pitchFamily="34" charset="0"/>
              </a:rPr>
              <a:t>visible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8813525-B3CA-424D-A5F8-A8E0A47D0FE5}"/>
              </a:ext>
            </a:extLst>
          </p:cNvPr>
          <p:cNvSpPr/>
          <p:nvPr/>
        </p:nvSpPr>
        <p:spPr>
          <a:xfrm>
            <a:off x="637309" y="2028261"/>
            <a:ext cx="2675320" cy="722877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Image 3">
            <a:extLst>
              <a:ext uri="{FF2B5EF4-FFF2-40B4-BE49-F238E27FC236}">
                <a16:creationId xmlns:a16="http://schemas.microsoft.com/office/drawing/2014/main" id="{2F3F5A06-450C-4054-B8C7-C9E9348FB8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83" y="2914961"/>
            <a:ext cx="5803638" cy="3488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ZoneTexte 212">
            <a:extLst>
              <a:ext uri="{FF2B5EF4-FFF2-40B4-BE49-F238E27FC236}">
                <a16:creationId xmlns:a16="http://schemas.microsoft.com/office/drawing/2014/main" id="{67FDEDEA-0555-4997-8C64-F0EB8E6C0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6285" y="2266711"/>
            <a:ext cx="442840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500" dirty="0">
                <a:cs typeface="Arial" panose="020B0604020202020204" pitchFamily="34" charset="0"/>
              </a:rPr>
              <a:t>Augmentation linéaire de l’absorbance à 610 nm jusqu’à 2 </a:t>
            </a:r>
            <a:r>
              <a:rPr lang="fr-FR" altLang="fr-FR" sz="1500" dirty="0" err="1">
                <a:cs typeface="Arial" panose="020B0604020202020204" pitchFamily="34" charset="0"/>
              </a:rPr>
              <a:t>éq</a:t>
            </a:r>
            <a:r>
              <a:rPr lang="fr-FR" altLang="fr-FR" sz="1500" dirty="0">
                <a:cs typeface="Arial" panose="020B0604020202020204" pitchFamily="34" charset="0"/>
              </a:rPr>
              <a:t> Cu(II)</a:t>
            </a:r>
          </a:p>
        </p:txBody>
      </p:sp>
      <p:sp>
        <p:nvSpPr>
          <p:cNvPr id="28" name="ZoneTexte 213">
            <a:extLst>
              <a:ext uri="{FF2B5EF4-FFF2-40B4-BE49-F238E27FC236}">
                <a16:creationId xmlns:a16="http://schemas.microsoft.com/office/drawing/2014/main" id="{59E82656-2995-492A-89EB-935B74A73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6285" y="2751138"/>
            <a:ext cx="33909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500" dirty="0">
                <a:cs typeface="Arial" panose="020B0604020202020204" pitchFamily="34" charset="0"/>
              </a:rPr>
              <a:t>Puis déplacement </a:t>
            </a:r>
            <a:r>
              <a:rPr lang="fr-FR" altLang="fr-FR" sz="1500" dirty="0" err="1">
                <a:cs typeface="Arial" panose="020B0604020202020204" pitchFamily="34" charset="0"/>
              </a:rPr>
              <a:t>bathochromique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29" name="Rectangle 700">
            <a:extLst>
              <a:ext uri="{FF2B5EF4-FFF2-40B4-BE49-F238E27FC236}">
                <a16:creationId xmlns:a16="http://schemas.microsoft.com/office/drawing/2014/main" id="{3AE0CE1F-130A-4AC2-8B5D-57C3606D1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6419" y="3356652"/>
            <a:ext cx="524214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500" dirty="0">
                <a:cs typeface="Arial" panose="020B0604020202020204" pitchFamily="34" charset="0"/>
              </a:rPr>
              <a:t>Liaison de 2 ions Cu(II) par molécule de protéine dimérique</a:t>
            </a:r>
          </a:p>
        </p:txBody>
      </p:sp>
      <p:sp>
        <p:nvSpPr>
          <p:cNvPr id="30" name="ZoneTexte 215">
            <a:extLst>
              <a:ext uri="{FF2B5EF4-FFF2-40B4-BE49-F238E27FC236}">
                <a16:creationId xmlns:a16="http://schemas.microsoft.com/office/drawing/2014/main" id="{C25E5330-256E-43F4-8D28-C66FBF643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2535" y="4078288"/>
            <a:ext cx="338455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BE" altLang="fr-FR" sz="1500" dirty="0">
                <a:cs typeface="Arial" panose="020B0604020202020204" pitchFamily="34" charset="0"/>
                <a:sym typeface="Symbol" panose="05050102010706020507" pitchFamily="18" charset="2"/>
              </a:rPr>
              <a:t> </a:t>
            </a:r>
            <a:r>
              <a:rPr lang="nl-BE" altLang="fr-FR" sz="1500" baseline="-25000" dirty="0" err="1">
                <a:cs typeface="Arial" panose="020B0604020202020204" pitchFamily="34" charset="0"/>
                <a:sym typeface="Symbol" panose="05050102010706020507" pitchFamily="18" charset="2"/>
              </a:rPr>
              <a:t>CopH</a:t>
            </a:r>
            <a:r>
              <a:rPr lang="nl-BE" altLang="fr-FR" sz="1500" baseline="-25000" dirty="0"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nl-BE" altLang="fr-FR" sz="1500" baseline="-25000" dirty="0" err="1">
                <a:cs typeface="Arial" panose="020B0604020202020204" pitchFamily="34" charset="0"/>
                <a:sym typeface="Symbol" panose="05050102010706020507" pitchFamily="18" charset="2"/>
              </a:rPr>
              <a:t>dimérique</a:t>
            </a:r>
            <a:r>
              <a:rPr lang="nl-BE" altLang="fr-FR" sz="1500" dirty="0">
                <a:cs typeface="Arial" panose="020B0604020202020204" pitchFamily="34" charset="0"/>
                <a:sym typeface="Symbol" panose="05050102010706020507" pitchFamily="18" charset="2"/>
              </a:rPr>
              <a:t> = 150 L.mol</a:t>
            </a:r>
            <a:r>
              <a:rPr lang="nl-BE" altLang="fr-FR" sz="1500" baseline="30000" dirty="0">
                <a:cs typeface="Arial" panose="020B0604020202020204" pitchFamily="34" charset="0"/>
                <a:sym typeface="Symbol" panose="05050102010706020507" pitchFamily="18" charset="2"/>
              </a:rPr>
              <a:t>-1</a:t>
            </a:r>
            <a:r>
              <a:rPr lang="nl-BE" altLang="fr-FR" sz="1500" dirty="0">
                <a:cs typeface="Arial" panose="020B0604020202020204" pitchFamily="34" charset="0"/>
                <a:sym typeface="Symbol" panose="05050102010706020507" pitchFamily="18" charset="2"/>
              </a:rPr>
              <a:t>.cm</a:t>
            </a:r>
            <a:r>
              <a:rPr lang="nl-BE" altLang="fr-FR" sz="1500" baseline="30000" dirty="0">
                <a:cs typeface="Arial" panose="020B0604020202020204" pitchFamily="34" charset="0"/>
                <a:sym typeface="Symbol" panose="05050102010706020507" pitchFamily="18" charset="2"/>
              </a:rPr>
              <a:t>-1</a:t>
            </a:r>
            <a:endParaRPr lang="nl-BE" altLang="fr-FR" sz="1500" dirty="0"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1" name="Rectangle 687">
            <a:extLst>
              <a:ext uri="{FF2B5EF4-FFF2-40B4-BE49-F238E27FC236}">
                <a16:creationId xmlns:a16="http://schemas.microsoft.com/office/drawing/2014/main" id="{C047F2A1-2F60-4FEC-B40B-7FBC61E17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4960" y="4842450"/>
            <a:ext cx="192873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500" dirty="0">
                <a:cs typeface="Arial" panose="020B0604020202020204" pitchFamily="34" charset="0"/>
              </a:rPr>
              <a:t>Site cuivre de type 2</a:t>
            </a:r>
          </a:p>
        </p:txBody>
      </p:sp>
      <p:sp>
        <p:nvSpPr>
          <p:cNvPr id="33" name="AutoShape 701">
            <a:extLst>
              <a:ext uri="{FF2B5EF4-FFF2-40B4-BE49-F238E27FC236}">
                <a16:creationId xmlns:a16="http://schemas.microsoft.com/office/drawing/2014/main" id="{7D3FCDE1-1539-404B-AE03-DB006069E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1422" y="3728809"/>
            <a:ext cx="204788" cy="354013"/>
          </a:xfrm>
          <a:prstGeom prst="downArrow">
            <a:avLst>
              <a:gd name="adj1" fmla="val 50000"/>
              <a:gd name="adj2" fmla="val 49892"/>
            </a:avLst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fr-FR" altLang="fr-FR" sz="1400"/>
          </a:p>
        </p:txBody>
      </p:sp>
      <p:pic>
        <p:nvPicPr>
          <p:cNvPr id="34" name="image97.jpeg">
            <a:extLst>
              <a:ext uri="{FF2B5EF4-FFF2-40B4-BE49-F238E27FC236}">
                <a16:creationId xmlns:a16="http://schemas.microsoft.com/office/drawing/2014/main" id="{5A7B77C6-D4E5-4E04-99EC-A54F814F4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5" y="5311195"/>
            <a:ext cx="957262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ctangle 687">
            <a:extLst>
              <a:ext uri="{FF2B5EF4-FFF2-40B4-BE49-F238E27FC236}">
                <a16:creationId xmlns:a16="http://schemas.microsoft.com/office/drawing/2014/main" id="{BCDBEB10-BDAB-4F1B-AE49-B226CB291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3097" y="5672138"/>
            <a:ext cx="71045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cs typeface="Arial" panose="020B0604020202020204" pitchFamily="34" charset="0"/>
              </a:rPr>
              <a:t>L = N, O</a:t>
            </a:r>
          </a:p>
        </p:txBody>
      </p:sp>
      <p:sp>
        <p:nvSpPr>
          <p:cNvPr id="36" name="AutoShape 701">
            <a:extLst>
              <a:ext uri="{FF2B5EF4-FFF2-40B4-BE49-F238E27FC236}">
                <a16:creationId xmlns:a16="http://schemas.microsoft.com/office/drawing/2014/main" id="{CEFA0BCD-AB29-43E4-B823-E52222895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1417" y="4445292"/>
            <a:ext cx="204788" cy="354013"/>
          </a:xfrm>
          <a:prstGeom prst="downArrow">
            <a:avLst>
              <a:gd name="adj1" fmla="val 50000"/>
              <a:gd name="adj2" fmla="val 49892"/>
            </a:avLst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fr-FR" altLang="fr-FR" sz="1400"/>
          </a:p>
        </p:txBody>
      </p:sp>
      <p:sp>
        <p:nvSpPr>
          <p:cNvPr id="22" name="Espace réservé du numéro de diapositive 2">
            <a:extLst>
              <a:ext uri="{FF2B5EF4-FFF2-40B4-BE49-F238E27FC236}">
                <a16:creationId xmlns:a16="http://schemas.microsoft.com/office/drawing/2014/main" id="{0CC6FB53-1882-43E9-AFBD-DE6AD91E3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2153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200" b="1" i="1" dirty="0" err="1">
                <a:cs typeface="Arial" panose="020B0604020202020204" pitchFamily="34" charset="0"/>
              </a:rPr>
              <a:t>Thèse</a:t>
            </a:r>
            <a:r>
              <a:rPr lang="nl-BE" altLang="fr-FR" sz="22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>
                <a:cs typeface="Arial" panose="020B0604020202020204" pitchFamily="34" charset="0"/>
              </a:rPr>
              <a:t>: Analyses </a:t>
            </a:r>
            <a:r>
              <a:rPr lang="nl-BE" altLang="fr-FR" sz="2000" b="1" i="1" dirty="0" err="1">
                <a:cs typeface="Arial" panose="020B0604020202020204" pitchFamily="34" charset="0"/>
              </a:rPr>
              <a:t>physicochimiques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d’une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protéine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impliquée</a:t>
            </a:r>
            <a:r>
              <a:rPr lang="nl-BE" altLang="fr-FR" sz="2000" b="1" i="1" dirty="0">
                <a:cs typeface="Arial" panose="020B0604020202020204" pitchFamily="34" charset="0"/>
              </a:rPr>
              <a:t> dans </a:t>
            </a:r>
            <a:r>
              <a:rPr lang="nl-BE" altLang="fr-FR" sz="2000" b="1" i="1" dirty="0" err="1">
                <a:cs typeface="Arial" panose="020B0604020202020204" pitchFamily="34" charset="0"/>
              </a:rPr>
              <a:t>l’homéostasie</a:t>
            </a:r>
            <a:r>
              <a:rPr lang="nl-BE" altLang="fr-FR" sz="2000" b="1" i="1" dirty="0">
                <a:cs typeface="Arial" panose="020B0604020202020204" pitchFamily="34" charset="0"/>
              </a:rPr>
              <a:t> et la </a:t>
            </a:r>
            <a:r>
              <a:rPr lang="nl-BE" altLang="fr-FR" sz="2000" b="1" i="1" dirty="0" err="1">
                <a:cs typeface="Arial" panose="020B0604020202020204" pitchFamily="34" charset="0"/>
              </a:rPr>
              <a:t>résistance</a:t>
            </a:r>
            <a:r>
              <a:rPr lang="nl-BE" altLang="fr-FR" sz="2000" b="1" i="1" dirty="0">
                <a:cs typeface="Arial" panose="020B0604020202020204" pitchFamily="34" charset="0"/>
              </a:rPr>
              <a:t> au </a:t>
            </a:r>
            <a:r>
              <a:rPr lang="nl-BE" altLang="fr-FR" sz="2000" b="1" i="1" dirty="0" err="1">
                <a:cs typeface="Arial" panose="020B0604020202020204" pitchFamily="34" charset="0"/>
              </a:rPr>
              <a:t>cuivre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chez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certaines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bactéries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Picture 21" descr="Afficher l’image source">
            <a:extLst>
              <a:ext uri="{FF2B5EF4-FFF2-40B4-BE49-F238E27FC236}">
                <a16:creationId xmlns:a16="http://schemas.microsoft.com/office/drawing/2014/main" id="{9F25DBE7-D5D4-4DB8-810C-CEC530695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42" y="415637"/>
            <a:ext cx="784434" cy="426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5" descr="Afficher l’image source">
            <a:extLst>
              <a:ext uri="{FF2B5EF4-FFF2-40B4-BE49-F238E27FC236}">
                <a16:creationId xmlns:a16="http://schemas.microsoft.com/office/drawing/2014/main" id="{A55E16DC-4A69-48CC-9FB9-8A873691A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0" y="853071"/>
            <a:ext cx="771525" cy="63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1" descr="Afficher l’image source">
            <a:extLst>
              <a:ext uri="{FF2B5EF4-FFF2-40B4-BE49-F238E27FC236}">
                <a16:creationId xmlns:a16="http://schemas.microsoft.com/office/drawing/2014/main" id="{FDF8F10A-8B69-4580-ABBB-B3BCFDCD9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38" y="1525883"/>
            <a:ext cx="771525" cy="473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Box 14">
            <a:extLst>
              <a:ext uri="{FF2B5EF4-FFF2-40B4-BE49-F238E27FC236}">
                <a16:creationId xmlns:a16="http://schemas.microsoft.com/office/drawing/2014/main" id="{B51DE11D-D519-4965-889C-84F5B3ED7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9399" y="1930961"/>
            <a:ext cx="54238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800" b="1" u="sng" dirty="0" err="1">
                <a:solidFill>
                  <a:srgbClr val="32599E"/>
                </a:solidFill>
                <a:cs typeface="Arial" panose="020B0604020202020204" pitchFamily="34" charset="0"/>
              </a:rPr>
              <a:t>Compétences</a:t>
            </a:r>
            <a:r>
              <a:rPr lang="nl-BE" altLang="fr-FR" sz="1800" b="1" u="sng" dirty="0">
                <a:solidFill>
                  <a:srgbClr val="32599E"/>
                </a:solidFill>
                <a:cs typeface="Arial" panose="020B0604020202020204" pitchFamily="34" charset="0"/>
              </a:rPr>
              <a:t> </a:t>
            </a:r>
            <a:r>
              <a:rPr lang="nl-BE" altLang="fr-FR" sz="1800" b="1" u="sng" dirty="0" err="1">
                <a:solidFill>
                  <a:srgbClr val="32599E"/>
                </a:solidFill>
                <a:cs typeface="Arial" panose="020B0604020202020204" pitchFamily="34" charset="0"/>
              </a:rPr>
              <a:t>scientifiques</a:t>
            </a:r>
            <a:r>
              <a:rPr lang="nl-BE" altLang="fr-FR" sz="1800" b="1" u="sng" dirty="0">
                <a:solidFill>
                  <a:srgbClr val="32599E"/>
                </a:solidFill>
                <a:cs typeface="Arial" panose="020B0604020202020204" pitchFamily="34" charset="0"/>
              </a:rPr>
              <a:t> et </a:t>
            </a:r>
            <a:r>
              <a:rPr lang="nl-BE" altLang="fr-FR" sz="1800" b="1" u="sng" dirty="0" err="1">
                <a:solidFill>
                  <a:srgbClr val="32599E"/>
                </a:solidFill>
                <a:cs typeface="Arial" panose="020B0604020202020204" pitchFamily="34" charset="0"/>
              </a:rPr>
              <a:t>techniques</a:t>
            </a:r>
            <a:r>
              <a:rPr lang="nl-BE" altLang="fr-FR" sz="1800" b="1" u="sng" dirty="0">
                <a:solidFill>
                  <a:srgbClr val="32599E"/>
                </a:solidFill>
                <a:cs typeface="Arial" panose="020B0604020202020204" pitchFamily="34" charset="0"/>
              </a:rPr>
              <a:t> </a:t>
            </a:r>
            <a:r>
              <a:rPr lang="nl-BE" altLang="fr-FR" sz="1800" b="1" dirty="0">
                <a:cs typeface="Arial" panose="020B0604020202020204" pitchFamily="34" charset="0"/>
              </a:rPr>
              <a:t> 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FA1E5859-BD22-4A50-9BAE-D843BAB4D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7" name="Text Box 14">
            <a:extLst>
              <a:ext uri="{FF2B5EF4-FFF2-40B4-BE49-F238E27FC236}">
                <a16:creationId xmlns:a16="http://schemas.microsoft.com/office/drawing/2014/main" id="{D40C3260-9989-4F58-90BF-010C5DC85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8441" y="1930957"/>
            <a:ext cx="17523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800" b="1" u="sng" dirty="0" err="1">
                <a:solidFill>
                  <a:srgbClr val="32599E"/>
                </a:solidFill>
                <a:cs typeface="Arial" panose="020B0604020202020204" pitchFamily="34" charset="0"/>
              </a:rPr>
              <a:t>Compétences</a:t>
            </a:r>
            <a:r>
              <a:rPr lang="nl-BE" altLang="fr-FR" sz="1800" b="1" u="sng" dirty="0">
                <a:solidFill>
                  <a:srgbClr val="32599E"/>
                </a:solidFill>
                <a:cs typeface="Arial" panose="020B0604020202020204" pitchFamily="34" charset="0"/>
              </a:rPr>
              <a:t> </a:t>
            </a:r>
            <a:r>
              <a:rPr lang="nl-BE" altLang="fr-FR" sz="1800" b="1" u="sng" dirty="0" err="1">
                <a:solidFill>
                  <a:srgbClr val="32599E"/>
                </a:solidFill>
                <a:cs typeface="Arial" panose="020B0604020202020204" pitchFamily="34" charset="0"/>
              </a:rPr>
              <a:t>transversales</a:t>
            </a:r>
            <a:r>
              <a:rPr lang="nl-BE" altLang="fr-FR" sz="1800" b="1" u="sng" dirty="0">
                <a:solidFill>
                  <a:srgbClr val="32599E"/>
                </a:solidFill>
                <a:cs typeface="Arial" panose="020B0604020202020204" pitchFamily="34" charset="0"/>
              </a:rPr>
              <a:t> </a:t>
            </a:r>
            <a:r>
              <a:rPr lang="nl-BE" altLang="fr-FR" sz="1800" b="1" dirty="0">
                <a:cs typeface="Arial" panose="020B0604020202020204" pitchFamily="34" charset="0"/>
              </a:rPr>
              <a:t> 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24" name="Espace réservé du numéro de diapositive 2">
            <a:extLst>
              <a:ext uri="{FF2B5EF4-FFF2-40B4-BE49-F238E27FC236}">
                <a16:creationId xmlns:a16="http://schemas.microsoft.com/office/drawing/2014/main" id="{74A23991-2D10-4612-8A87-C9A0D1D49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27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47024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200" b="1" i="1" dirty="0" err="1">
                <a:cs typeface="Arial" panose="020B0604020202020204" pitchFamily="34" charset="0"/>
              </a:rPr>
              <a:t>Thèse</a:t>
            </a:r>
            <a:r>
              <a:rPr lang="nl-BE" altLang="fr-FR" sz="22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>
                <a:cs typeface="Arial" panose="020B0604020202020204" pitchFamily="34" charset="0"/>
              </a:rPr>
              <a:t>: Analyses </a:t>
            </a:r>
            <a:r>
              <a:rPr lang="nl-BE" altLang="fr-FR" sz="2000" b="1" i="1" dirty="0" err="1">
                <a:cs typeface="Arial" panose="020B0604020202020204" pitchFamily="34" charset="0"/>
              </a:rPr>
              <a:t>physicochimiques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d’une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protéine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impliquée</a:t>
            </a:r>
            <a:r>
              <a:rPr lang="nl-BE" altLang="fr-FR" sz="2000" b="1" i="1" dirty="0">
                <a:cs typeface="Arial" panose="020B0604020202020204" pitchFamily="34" charset="0"/>
              </a:rPr>
              <a:t> dans </a:t>
            </a:r>
            <a:r>
              <a:rPr lang="nl-BE" altLang="fr-FR" sz="2000" b="1" i="1" dirty="0" err="1">
                <a:cs typeface="Arial" panose="020B0604020202020204" pitchFamily="34" charset="0"/>
              </a:rPr>
              <a:t>l’homéostasie</a:t>
            </a:r>
            <a:r>
              <a:rPr lang="nl-BE" altLang="fr-FR" sz="2000" b="1" i="1" dirty="0">
                <a:cs typeface="Arial" panose="020B0604020202020204" pitchFamily="34" charset="0"/>
              </a:rPr>
              <a:t> et la </a:t>
            </a:r>
            <a:r>
              <a:rPr lang="nl-BE" altLang="fr-FR" sz="2000" b="1" i="1" dirty="0" err="1">
                <a:cs typeface="Arial" panose="020B0604020202020204" pitchFamily="34" charset="0"/>
              </a:rPr>
              <a:t>résistance</a:t>
            </a:r>
            <a:r>
              <a:rPr lang="nl-BE" altLang="fr-FR" sz="2000" b="1" i="1" dirty="0">
                <a:cs typeface="Arial" panose="020B0604020202020204" pitchFamily="34" charset="0"/>
              </a:rPr>
              <a:t> au </a:t>
            </a:r>
            <a:r>
              <a:rPr lang="nl-BE" altLang="fr-FR" sz="2000" b="1" i="1" dirty="0" err="1">
                <a:cs typeface="Arial" panose="020B0604020202020204" pitchFamily="34" charset="0"/>
              </a:rPr>
              <a:t>cuivre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chez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certaines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bactéries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Picture 21" descr="Afficher l’image source">
            <a:extLst>
              <a:ext uri="{FF2B5EF4-FFF2-40B4-BE49-F238E27FC236}">
                <a16:creationId xmlns:a16="http://schemas.microsoft.com/office/drawing/2014/main" id="{9F25DBE7-D5D4-4DB8-810C-CEC530695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42" y="415637"/>
            <a:ext cx="784434" cy="426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5" descr="Afficher l’image source">
            <a:extLst>
              <a:ext uri="{FF2B5EF4-FFF2-40B4-BE49-F238E27FC236}">
                <a16:creationId xmlns:a16="http://schemas.microsoft.com/office/drawing/2014/main" id="{A55E16DC-4A69-48CC-9FB9-8A873691A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0" y="853071"/>
            <a:ext cx="771525" cy="63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1" descr="Afficher l’image source">
            <a:extLst>
              <a:ext uri="{FF2B5EF4-FFF2-40B4-BE49-F238E27FC236}">
                <a16:creationId xmlns:a16="http://schemas.microsoft.com/office/drawing/2014/main" id="{FDF8F10A-8B69-4580-ABBB-B3BCFDCD9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38" y="1525883"/>
            <a:ext cx="771525" cy="473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Box 14">
            <a:extLst>
              <a:ext uri="{FF2B5EF4-FFF2-40B4-BE49-F238E27FC236}">
                <a16:creationId xmlns:a16="http://schemas.microsoft.com/office/drawing/2014/main" id="{B51DE11D-D519-4965-889C-84F5B3ED7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9399" y="1930961"/>
            <a:ext cx="54238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800" b="1" u="sng" dirty="0" err="1">
                <a:solidFill>
                  <a:srgbClr val="32599E"/>
                </a:solidFill>
                <a:cs typeface="Arial" panose="020B0604020202020204" pitchFamily="34" charset="0"/>
              </a:rPr>
              <a:t>Compétences</a:t>
            </a:r>
            <a:r>
              <a:rPr lang="nl-BE" altLang="fr-FR" sz="1800" b="1" u="sng" dirty="0">
                <a:solidFill>
                  <a:srgbClr val="32599E"/>
                </a:solidFill>
                <a:cs typeface="Arial" panose="020B0604020202020204" pitchFamily="34" charset="0"/>
              </a:rPr>
              <a:t> </a:t>
            </a:r>
            <a:r>
              <a:rPr lang="nl-BE" altLang="fr-FR" sz="1800" b="1" u="sng" dirty="0" err="1">
                <a:solidFill>
                  <a:srgbClr val="32599E"/>
                </a:solidFill>
                <a:cs typeface="Arial" panose="020B0604020202020204" pitchFamily="34" charset="0"/>
              </a:rPr>
              <a:t>scientifiques</a:t>
            </a:r>
            <a:r>
              <a:rPr lang="nl-BE" altLang="fr-FR" sz="1800" b="1" u="sng" dirty="0">
                <a:solidFill>
                  <a:srgbClr val="32599E"/>
                </a:solidFill>
                <a:cs typeface="Arial" panose="020B0604020202020204" pitchFamily="34" charset="0"/>
              </a:rPr>
              <a:t> et </a:t>
            </a:r>
            <a:r>
              <a:rPr lang="nl-BE" altLang="fr-FR" sz="1800" b="1" u="sng" dirty="0" err="1">
                <a:solidFill>
                  <a:srgbClr val="32599E"/>
                </a:solidFill>
                <a:cs typeface="Arial" panose="020B0604020202020204" pitchFamily="34" charset="0"/>
              </a:rPr>
              <a:t>techniques</a:t>
            </a:r>
            <a:r>
              <a:rPr lang="nl-BE" altLang="fr-FR" sz="1800" b="1" u="sng" dirty="0">
                <a:solidFill>
                  <a:srgbClr val="32599E"/>
                </a:solidFill>
                <a:cs typeface="Arial" panose="020B0604020202020204" pitchFamily="34" charset="0"/>
              </a:rPr>
              <a:t> </a:t>
            </a:r>
            <a:r>
              <a:rPr lang="nl-BE" altLang="fr-FR" sz="1800" b="1" dirty="0">
                <a:cs typeface="Arial" panose="020B0604020202020204" pitchFamily="34" charset="0"/>
              </a:rPr>
              <a:t> 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39" name="Text Box 14">
            <a:extLst>
              <a:ext uri="{FF2B5EF4-FFF2-40B4-BE49-F238E27FC236}">
                <a16:creationId xmlns:a16="http://schemas.microsoft.com/office/drawing/2014/main" id="{91329CA0-55F9-43F8-9CFD-E48B7C4A9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20" y="2446000"/>
            <a:ext cx="428567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i="1" dirty="0">
                <a:cs typeface="Arial" panose="020B0604020202020204" pitchFamily="34" charset="0"/>
              </a:rPr>
              <a:t>Analyses </a:t>
            </a:r>
            <a:r>
              <a:rPr lang="nl-BE" altLang="fr-FR" sz="1600" i="1" dirty="0" err="1">
                <a:cs typeface="Arial" panose="020B0604020202020204" pitchFamily="34" charset="0"/>
              </a:rPr>
              <a:t>physicochimiques</a:t>
            </a:r>
            <a:endParaRPr lang="fr-FR" altLang="fr-FR" sz="1600" i="1" dirty="0">
              <a:cs typeface="Arial" panose="020B0604020202020204" pitchFamily="34" charset="0"/>
            </a:endParaRPr>
          </a:p>
        </p:txBody>
      </p:sp>
      <p:sp>
        <p:nvSpPr>
          <p:cNvPr id="45" name="Text Box 14">
            <a:extLst>
              <a:ext uri="{FF2B5EF4-FFF2-40B4-BE49-F238E27FC236}">
                <a16:creationId xmlns:a16="http://schemas.microsoft.com/office/drawing/2014/main" id="{A5D853D1-47A9-4177-84D8-491C7C6AA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5794" y="2446000"/>
            <a:ext cx="36561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i="1" dirty="0" err="1">
                <a:cs typeface="Arial" panose="020B0604020202020204" pitchFamily="34" charset="0"/>
              </a:rPr>
              <a:t>Equilibres</a:t>
            </a:r>
            <a:r>
              <a:rPr lang="nl-BE" altLang="fr-FR" sz="1600" i="1" dirty="0">
                <a:cs typeface="Arial" panose="020B0604020202020204" pitchFamily="34" charset="0"/>
              </a:rPr>
              <a:t> en </a:t>
            </a:r>
            <a:r>
              <a:rPr lang="nl-BE" altLang="fr-FR" sz="1600" i="1" dirty="0" err="1">
                <a:cs typeface="Arial" panose="020B0604020202020204" pitchFamily="34" charset="0"/>
              </a:rPr>
              <a:t>solutions</a:t>
            </a:r>
            <a:r>
              <a:rPr lang="nl-BE" altLang="fr-FR" sz="1600" i="1" dirty="0">
                <a:cs typeface="Arial" panose="020B0604020202020204" pitchFamily="34" charset="0"/>
              </a:rPr>
              <a:t> </a:t>
            </a:r>
            <a:r>
              <a:rPr lang="nl-BE" altLang="fr-FR" sz="1600" i="1" dirty="0" err="1">
                <a:cs typeface="Arial" panose="020B0604020202020204" pitchFamily="34" charset="0"/>
              </a:rPr>
              <a:t>aqueuses</a:t>
            </a:r>
            <a:endParaRPr lang="fr-FR" altLang="fr-FR" sz="1600" i="1" dirty="0">
              <a:cs typeface="Arial" panose="020B0604020202020204" pitchFamily="34" charset="0"/>
            </a:endParaRPr>
          </a:p>
        </p:txBody>
      </p:sp>
      <p:sp>
        <p:nvSpPr>
          <p:cNvPr id="46" name="Text Box 14">
            <a:extLst>
              <a:ext uri="{FF2B5EF4-FFF2-40B4-BE49-F238E27FC236}">
                <a16:creationId xmlns:a16="http://schemas.microsoft.com/office/drawing/2014/main" id="{55763A94-5777-4E1F-99F0-B8ECDA90B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600" y="4282391"/>
            <a:ext cx="263409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i="1" dirty="0" err="1">
                <a:cs typeface="Arial" panose="020B0604020202020204" pitchFamily="34" charset="0"/>
              </a:rPr>
              <a:t>Orbitales</a:t>
            </a:r>
            <a:r>
              <a:rPr lang="nl-BE" altLang="fr-FR" sz="1600" i="1" dirty="0">
                <a:cs typeface="Arial" panose="020B0604020202020204" pitchFamily="34" charset="0"/>
              </a:rPr>
              <a:t> </a:t>
            </a:r>
            <a:r>
              <a:rPr lang="nl-BE" altLang="fr-FR" sz="1600" i="1" dirty="0" err="1">
                <a:cs typeface="Arial" panose="020B0604020202020204" pitchFamily="34" charset="0"/>
              </a:rPr>
              <a:t>moléculaires</a:t>
            </a:r>
            <a:endParaRPr lang="fr-FR" altLang="fr-FR" sz="1600" i="1" dirty="0">
              <a:cs typeface="Arial" panose="020B0604020202020204" pitchFamily="34" charset="0"/>
            </a:endParaRPr>
          </a:p>
        </p:txBody>
      </p:sp>
      <p:sp>
        <p:nvSpPr>
          <p:cNvPr id="47" name="Text Box 14">
            <a:extLst>
              <a:ext uri="{FF2B5EF4-FFF2-40B4-BE49-F238E27FC236}">
                <a16:creationId xmlns:a16="http://schemas.microsoft.com/office/drawing/2014/main" id="{1EAB1228-FFF5-40B2-95AA-BC4B8D468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600" y="4698869"/>
            <a:ext cx="263409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i="1" dirty="0" err="1">
                <a:cs typeface="Arial" panose="020B0604020202020204" pitchFamily="34" charset="0"/>
              </a:rPr>
              <a:t>Chimie</a:t>
            </a:r>
            <a:r>
              <a:rPr lang="nl-BE" altLang="fr-FR" sz="1600" i="1" dirty="0">
                <a:cs typeface="Arial" panose="020B0604020202020204" pitchFamily="34" charset="0"/>
              </a:rPr>
              <a:t> </a:t>
            </a:r>
            <a:r>
              <a:rPr lang="nl-BE" altLang="fr-FR" sz="1600" i="1" dirty="0" err="1">
                <a:cs typeface="Arial" panose="020B0604020202020204" pitchFamily="34" charset="0"/>
              </a:rPr>
              <a:t>organométallique</a:t>
            </a:r>
            <a:endParaRPr lang="fr-FR" altLang="fr-FR" sz="1600" i="1" dirty="0">
              <a:cs typeface="Arial" panose="020B0604020202020204" pitchFamily="34" charset="0"/>
            </a:endParaRPr>
          </a:p>
        </p:txBody>
      </p:sp>
      <p:sp>
        <p:nvSpPr>
          <p:cNvPr id="48" name="Text Box 14">
            <a:extLst>
              <a:ext uri="{FF2B5EF4-FFF2-40B4-BE49-F238E27FC236}">
                <a16:creationId xmlns:a16="http://schemas.microsoft.com/office/drawing/2014/main" id="{148FE6A4-BC68-4CE1-81CE-C76A3CA42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812" y="4282391"/>
            <a:ext cx="36561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i="1" dirty="0" err="1">
                <a:cs typeface="Arial" panose="020B0604020202020204" pitchFamily="34" charset="0"/>
              </a:rPr>
              <a:t>Réactions</a:t>
            </a:r>
            <a:r>
              <a:rPr lang="nl-BE" altLang="fr-FR" sz="1600" i="1" dirty="0">
                <a:cs typeface="Arial" panose="020B0604020202020204" pitchFamily="34" charset="0"/>
              </a:rPr>
              <a:t> </a:t>
            </a:r>
            <a:r>
              <a:rPr lang="nl-BE" altLang="fr-FR" sz="1600" i="1" dirty="0" err="1">
                <a:cs typeface="Arial" panose="020B0604020202020204" pitchFamily="34" charset="0"/>
              </a:rPr>
              <a:t>acido-basiques</a:t>
            </a:r>
            <a:endParaRPr lang="fr-FR" altLang="fr-FR" sz="1600" i="1" dirty="0">
              <a:cs typeface="Arial" panose="020B0604020202020204" pitchFamily="34" charset="0"/>
            </a:endParaRPr>
          </a:p>
        </p:txBody>
      </p:sp>
      <p:pic>
        <p:nvPicPr>
          <p:cNvPr id="49" name="Image 19">
            <a:extLst>
              <a:ext uri="{FF2B5EF4-FFF2-40B4-BE49-F238E27FC236}">
                <a16:creationId xmlns:a16="http://schemas.microsoft.com/office/drawing/2014/main" id="{09A54839-B25E-4573-BD95-9768C2115B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734" y="4772935"/>
            <a:ext cx="1801093" cy="1263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image97.jpeg">
            <a:extLst>
              <a:ext uri="{FF2B5EF4-FFF2-40B4-BE49-F238E27FC236}">
                <a16:creationId xmlns:a16="http://schemas.microsoft.com/office/drawing/2014/main" id="{72F995B6-8D5D-4D07-AF1D-D5D4327767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060" y="5210417"/>
            <a:ext cx="957262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Image 50">
            <a:extLst>
              <a:ext uri="{FF2B5EF4-FFF2-40B4-BE49-F238E27FC236}">
                <a16:creationId xmlns:a16="http://schemas.microsoft.com/office/drawing/2014/main" id="{B7804536-0F4F-4C97-BC23-44DE16A53DDE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658" y="2949398"/>
            <a:ext cx="957263" cy="1248238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Text Box 14">
            <a:extLst>
              <a:ext uri="{FF2B5EF4-FFF2-40B4-BE49-F238E27FC236}">
                <a16:creationId xmlns:a16="http://schemas.microsoft.com/office/drawing/2014/main" id="{A8249985-FEF1-4075-B958-31EF433E7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6240" y="3489958"/>
            <a:ext cx="203517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i="1" dirty="0">
                <a:cs typeface="Arial" panose="020B0604020202020204" pitchFamily="34" charset="0"/>
              </a:rPr>
              <a:t>Analyse </a:t>
            </a:r>
            <a:r>
              <a:rPr lang="nl-BE" altLang="fr-FR" sz="1600" i="1" dirty="0" err="1">
                <a:cs typeface="Arial" panose="020B0604020202020204" pitchFamily="34" charset="0"/>
              </a:rPr>
              <a:t>structurale</a:t>
            </a:r>
            <a:endParaRPr lang="fr-FR" altLang="fr-FR" sz="1600" i="1" dirty="0">
              <a:cs typeface="Arial" panose="020B0604020202020204" pitchFamily="34" charset="0"/>
            </a:endParaRP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FA1E5859-BD22-4A50-9BAE-D843BAB4D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6" name="Image 55">
            <a:extLst>
              <a:ext uri="{FF2B5EF4-FFF2-40B4-BE49-F238E27FC236}">
                <a16:creationId xmlns:a16="http://schemas.microsoft.com/office/drawing/2014/main" id="{E4E4318B-22F5-4E58-858F-FC365902310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54234" y="3911314"/>
            <a:ext cx="1250383" cy="1305083"/>
          </a:xfrm>
          <a:prstGeom prst="rect">
            <a:avLst/>
          </a:prstGeom>
        </p:spPr>
      </p:pic>
      <p:pic>
        <p:nvPicPr>
          <p:cNvPr id="58" name="Image 3">
            <a:extLst>
              <a:ext uri="{FF2B5EF4-FFF2-40B4-BE49-F238E27FC236}">
                <a16:creationId xmlns:a16="http://schemas.microsoft.com/office/drawing/2014/main" id="{01D626C7-D9CF-4166-BD89-B5C53F612B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89" y="2985194"/>
            <a:ext cx="2002590" cy="120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ADEA8360-8176-493E-9454-FCC1A4682051}"/>
              </a:ext>
            </a:extLst>
          </p:cNvPr>
          <p:cNvSpPr/>
          <p:nvPr/>
        </p:nvSpPr>
        <p:spPr>
          <a:xfrm>
            <a:off x="138550" y="2446000"/>
            <a:ext cx="8354286" cy="37675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Text Box 14">
            <a:extLst>
              <a:ext uri="{FF2B5EF4-FFF2-40B4-BE49-F238E27FC236}">
                <a16:creationId xmlns:a16="http://schemas.microsoft.com/office/drawing/2014/main" id="{D40C3260-9989-4F58-90BF-010C5DC85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8441" y="1930957"/>
            <a:ext cx="17523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800" b="1" u="sng" dirty="0" err="1">
                <a:solidFill>
                  <a:srgbClr val="32599E"/>
                </a:solidFill>
                <a:cs typeface="Arial" panose="020B0604020202020204" pitchFamily="34" charset="0"/>
              </a:rPr>
              <a:t>Compétences</a:t>
            </a:r>
            <a:r>
              <a:rPr lang="nl-BE" altLang="fr-FR" sz="1800" b="1" u="sng" dirty="0">
                <a:solidFill>
                  <a:srgbClr val="32599E"/>
                </a:solidFill>
                <a:cs typeface="Arial" panose="020B0604020202020204" pitchFamily="34" charset="0"/>
              </a:rPr>
              <a:t> </a:t>
            </a:r>
            <a:r>
              <a:rPr lang="nl-BE" altLang="fr-FR" sz="1800" b="1" u="sng" dirty="0" err="1">
                <a:solidFill>
                  <a:srgbClr val="32599E"/>
                </a:solidFill>
                <a:cs typeface="Arial" panose="020B0604020202020204" pitchFamily="34" charset="0"/>
              </a:rPr>
              <a:t>transversales</a:t>
            </a:r>
            <a:r>
              <a:rPr lang="nl-BE" altLang="fr-FR" sz="1800" b="1" u="sng" dirty="0">
                <a:solidFill>
                  <a:srgbClr val="32599E"/>
                </a:solidFill>
                <a:cs typeface="Arial" panose="020B0604020202020204" pitchFamily="34" charset="0"/>
              </a:rPr>
              <a:t> </a:t>
            </a:r>
            <a:r>
              <a:rPr lang="nl-BE" altLang="fr-FR" sz="1800" b="1" dirty="0">
                <a:cs typeface="Arial" panose="020B0604020202020204" pitchFamily="34" charset="0"/>
              </a:rPr>
              <a:t> 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24" name="Espace réservé du numéro de diapositive 2">
            <a:extLst>
              <a:ext uri="{FF2B5EF4-FFF2-40B4-BE49-F238E27FC236}">
                <a16:creationId xmlns:a16="http://schemas.microsoft.com/office/drawing/2014/main" id="{74A23991-2D10-4612-8A87-C9A0D1D49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28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92328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200" b="1" i="1" dirty="0" err="1">
                <a:cs typeface="Arial" panose="020B0604020202020204" pitchFamily="34" charset="0"/>
              </a:rPr>
              <a:t>Thèse</a:t>
            </a:r>
            <a:r>
              <a:rPr lang="nl-BE" altLang="fr-FR" sz="22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>
                <a:cs typeface="Arial" panose="020B0604020202020204" pitchFamily="34" charset="0"/>
              </a:rPr>
              <a:t>: Analyses </a:t>
            </a:r>
            <a:r>
              <a:rPr lang="nl-BE" altLang="fr-FR" sz="2000" b="1" i="1" dirty="0" err="1">
                <a:cs typeface="Arial" panose="020B0604020202020204" pitchFamily="34" charset="0"/>
              </a:rPr>
              <a:t>physicochimiques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d’une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protéine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impliquée</a:t>
            </a:r>
            <a:r>
              <a:rPr lang="nl-BE" altLang="fr-FR" sz="2000" b="1" i="1" dirty="0">
                <a:cs typeface="Arial" panose="020B0604020202020204" pitchFamily="34" charset="0"/>
              </a:rPr>
              <a:t> dans </a:t>
            </a:r>
            <a:r>
              <a:rPr lang="nl-BE" altLang="fr-FR" sz="2000" b="1" i="1" dirty="0" err="1">
                <a:cs typeface="Arial" panose="020B0604020202020204" pitchFamily="34" charset="0"/>
              </a:rPr>
              <a:t>l’homéostasie</a:t>
            </a:r>
            <a:r>
              <a:rPr lang="nl-BE" altLang="fr-FR" sz="2000" b="1" i="1" dirty="0">
                <a:cs typeface="Arial" panose="020B0604020202020204" pitchFamily="34" charset="0"/>
              </a:rPr>
              <a:t> et la </a:t>
            </a:r>
            <a:r>
              <a:rPr lang="nl-BE" altLang="fr-FR" sz="2000" b="1" i="1" dirty="0" err="1">
                <a:cs typeface="Arial" panose="020B0604020202020204" pitchFamily="34" charset="0"/>
              </a:rPr>
              <a:t>résistance</a:t>
            </a:r>
            <a:r>
              <a:rPr lang="nl-BE" altLang="fr-FR" sz="2000" b="1" i="1" dirty="0">
                <a:cs typeface="Arial" panose="020B0604020202020204" pitchFamily="34" charset="0"/>
              </a:rPr>
              <a:t> au </a:t>
            </a:r>
            <a:r>
              <a:rPr lang="nl-BE" altLang="fr-FR" sz="2000" b="1" i="1" dirty="0" err="1">
                <a:cs typeface="Arial" panose="020B0604020202020204" pitchFamily="34" charset="0"/>
              </a:rPr>
              <a:t>cuivre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chez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certaines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bactéries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Picture 21" descr="Afficher l’image source">
            <a:extLst>
              <a:ext uri="{FF2B5EF4-FFF2-40B4-BE49-F238E27FC236}">
                <a16:creationId xmlns:a16="http://schemas.microsoft.com/office/drawing/2014/main" id="{9F25DBE7-D5D4-4DB8-810C-CEC530695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42" y="415637"/>
            <a:ext cx="784434" cy="426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5" descr="Afficher l’image source">
            <a:extLst>
              <a:ext uri="{FF2B5EF4-FFF2-40B4-BE49-F238E27FC236}">
                <a16:creationId xmlns:a16="http://schemas.microsoft.com/office/drawing/2014/main" id="{A55E16DC-4A69-48CC-9FB9-8A873691A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0" y="853071"/>
            <a:ext cx="771525" cy="63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1" descr="Afficher l’image source">
            <a:extLst>
              <a:ext uri="{FF2B5EF4-FFF2-40B4-BE49-F238E27FC236}">
                <a16:creationId xmlns:a16="http://schemas.microsoft.com/office/drawing/2014/main" id="{FDF8F10A-8B69-4580-ABBB-B3BCFDCD9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38" y="1525883"/>
            <a:ext cx="771525" cy="473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Box 14">
            <a:extLst>
              <a:ext uri="{FF2B5EF4-FFF2-40B4-BE49-F238E27FC236}">
                <a16:creationId xmlns:a16="http://schemas.microsoft.com/office/drawing/2014/main" id="{B51DE11D-D519-4965-889C-84F5B3ED7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9399" y="1930961"/>
            <a:ext cx="54238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800" b="1" u="sng" dirty="0" err="1">
                <a:solidFill>
                  <a:srgbClr val="32599E"/>
                </a:solidFill>
                <a:cs typeface="Arial" panose="020B0604020202020204" pitchFamily="34" charset="0"/>
              </a:rPr>
              <a:t>Compétences</a:t>
            </a:r>
            <a:r>
              <a:rPr lang="nl-BE" altLang="fr-FR" sz="1800" b="1" u="sng" dirty="0">
                <a:solidFill>
                  <a:srgbClr val="32599E"/>
                </a:solidFill>
                <a:cs typeface="Arial" panose="020B0604020202020204" pitchFamily="34" charset="0"/>
              </a:rPr>
              <a:t> </a:t>
            </a:r>
            <a:r>
              <a:rPr lang="nl-BE" altLang="fr-FR" sz="1800" b="1" u="sng" dirty="0" err="1">
                <a:solidFill>
                  <a:srgbClr val="32599E"/>
                </a:solidFill>
                <a:cs typeface="Arial" panose="020B0604020202020204" pitchFamily="34" charset="0"/>
              </a:rPr>
              <a:t>scientifiques</a:t>
            </a:r>
            <a:r>
              <a:rPr lang="nl-BE" altLang="fr-FR" sz="1800" b="1" u="sng" dirty="0">
                <a:solidFill>
                  <a:srgbClr val="32599E"/>
                </a:solidFill>
                <a:cs typeface="Arial" panose="020B0604020202020204" pitchFamily="34" charset="0"/>
              </a:rPr>
              <a:t> et </a:t>
            </a:r>
            <a:r>
              <a:rPr lang="nl-BE" altLang="fr-FR" sz="1800" b="1" u="sng" dirty="0" err="1">
                <a:solidFill>
                  <a:srgbClr val="32599E"/>
                </a:solidFill>
                <a:cs typeface="Arial" panose="020B0604020202020204" pitchFamily="34" charset="0"/>
              </a:rPr>
              <a:t>techniques</a:t>
            </a:r>
            <a:r>
              <a:rPr lang="nl-BE" altLang="fr-FR" sz="1800" b="1" u="sng" dirty="0">
                <a:solidFill>
                  <a:srgbClr val="32599E"/>
                </a:solidFill>
                <a:cs typeface="Arial" panose="020B0604020202020204" pitchFamily="34" charset="0"/>
              </a:rPr>
              <a:t> </a:t>
            </a:r>
            <a:r>
              <a:rPr lang="nl-BE" altLang="fr-FR" sz="1800" b="1" dirty="0">
                <a:cs typeface="Arial" panose="020B0604020202020204" pitchFamily="34" charset="0"/>
              </a:rPr>
              <a:t> 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39" name="Text Box 14">
            <a:extLst>
              <a:ext uri="{FF2B5EF4-FFF2-40B4-BE49-F238E27FC236}">
                <a16:creationId xmlns:a16="http://schemas.microsoft.com/office/drawing/2014/main" id="{91329CA0-55F9-43F8-9CFD-E48B7C4A9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20" y="2446000"/>
            <a:ext cx="428567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i="1" dirty="0">
                <a:cs typeface="Arial" panose="020B0604020202020204" pitchFamily="34" charset="0"/>
              </a:rPr>
              <a:t>Analyses </a:t>
            </a:r>
            <a:r>
              <a:rPr lang="nl-BE" altLang="fr-FR" sz="1600" i="1" dirty="0" err="1">
                <a:cs typeface="Arial" panose="020B0604020202020204" pitchFamily="34" charset="0"/>
              </a:rPr>
              <a:t>physicochimiques</a:t>
            </a:r>
            <a:endParaRPr lang="fr-FR" altLang="fr-FR" sz="1600" i="1" dirty="0">
              <a:cs typeface="Arial" panose="020B0604020202020204" pitchFamily="34" charset="0"/>
            </a:endParaRPr>
          </a:p>
        </p:txBody>
      </p:sp>
      <p:sp>
        <p:nvSpPr>
          <p:cNvPr id="45" name="Text Box 14">
            <a:extLst>
              <a:ext uri="{FF2B5EF4-FFF2-40B4-BE49-F238E27FC236}">
                <a16:creationId xmlns:a16="http://schemas.microsoft.com/office/drawing/2014/main" id="{A5D853D1-47A9-4177-84D8-491C7C6AA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5794" y="2446000"/>
            <a:ext cx="36561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i="1" dirty="0" err="1">
                <a:cs typeface="Arial" panose="020B0604020202020204" pitchFamily="34" charset="0"/>
              </a:rPr>
              <a:t>Equilibres</a:t>
            </a:r>
            <a:r>
              <a:rPr lang="nl-BE" altLang="fr-FR" sz="1600" i="1" dirty="0">
                <a:cs typeface="Arial" panose="020B0604020202020204" pitchFamily="34" charset="0"/>
              </a:rPr>
              <a:t> en </a:t>
            </a:r>
            <a:r>
              <a:rPr lang="nl-BE" altLang="fr-FR" sz="1600" i="1" dirty="0" err="1">
                <a:cs typeface="Arial" panose="020B0604020202020204" pitchFamily="34" charset="0"/>
              </a:rPr>
              <a:t>solutions</a:t>
            </a:r>
            <a:r>
              <a:rPr lang="nl-BE" altLang="fr-FR" sz="1600" i="1" dirty="0">
                <a:cs typeface="Arial" panose="020B0604020202020204" pitchFamily="34" charset="0"/>
              </a:rPr>
              <a:t> </a:t>
            </a:r>
            <a:r>
              <a:rPr lang="nl-BE" altLang="fr-FR" sz="1600" i="1" dirty="0" err="1">
                <a:cs typeface="Arial" panose="020B0604020202020204" pitchFamily="34" charset="0"/>
              </a:rPr>
              <a:t>aqueuses</a:t>
            </a:r>
            <a:endParaRPr lang="fr-FR" altLang="fr-FR" sz="1600" i="1" dirty="0">
              <a:cs typeface="Arial" panose="020B0604020202020204" pitchFamily="34" charset="0"/>
            </a:endParaRPr>
          </a:p>
        </p:txBody>
      </p:sp>
      <p:sp>
        <p:nvSpPr>
          <p:cNvPr id="46" name="Text Box 14">
            <a:extLst>
              <a:ext uri="{FF2B5EF4-FFF2-40B4-BE49-F238E27FC236}">
                <a16:creationId xmlns:a16="http://schemas.microsoft.com/office/drawing/2014/main" id="{55763A94-5777-4E1F-99F0-B8ECDA90B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600" y="4282391"/>
            <a:ext cx="263409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i="1" dirty="0" err="1">
                <a:cs typeface="Arial" panose="020B0604020202020204" pitchFamily="34" charset="0"/>
              </a:rPr>
              <a:t>Orbitales</a:t>
            </a:r>
            <a:r>
              <a:rPr lang="nl-BE" altLang="fr-FR" sz="1600" i="1" dirty="0">
                <a:cs typeface="Arial" panose="020B0604020202020204" pitchFamily="34" charset="0"/>
              </a:rPr>
              <a:t> </a:t>
            </a:r>
            <a:r>
              <a:rPr lang="nl-BE" altLang="fr-FR" sz="1600" i="1" dirty="0" err="1">
                <a:cs typeface="Arial" panose="020B0604020202020204" pitchFamily="34" charset="0"/>
              </a:rPr>
              <a:t>moléculaires</a:t>
            </a:r>
            <a:endParaRPr lang="fr-FR" altLang="fr-FR" sz="1600" i="1" dirty="0">
              <a:cs typeface="Arial" panose="020B0604020202020204" pitchFamily="34" charset="0"/>
            </a:endParaRPr>
          </a:p>
        </p:txBody>
      </p:sp>
      <p:sp>
        <p:nvSpPr>
          <p:cNvPr id="47" name="Text Box 14">
            <a:extLst>
              <a:ext uri="{FF2B5EF4-FFF2-40B4-BE49-F238E27FC236}">
                <a16:creationId xmlns:a16="http://schemas.microsoft.com/office/drawing/2014/main" id="{1EAB1228-FFF5-40B2-95AA-BC4B8D468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600" y="4698869"/>
            <a:ext cx="263409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i="1" dirty="0" err="1">
                <a:cs typeface="Arial" panose="020B0604020202020204" pitchFamily="34" charset="0"/>
              </a:rPr>
              <a:t>Chimie</a:t>
            </a:r>
            <a:r>
              <a:rPr lang="nl-BE" altLang="fr-FR" sz="1600" i="1" dirty="0">
                <a:cs typeface="Arial" panose="020B0604020202020204" pitchFamily="34" charset="0"/>
              </a:rPr>
              <a:t> </a:t>
            </a:r>
            <a:r>
              <a:rPr lang="nl-BE" altLang="fr-FR" sz="1600" i="1" dirty="0" err="1">
                <a:cs typeface="Arial" panose="020B0604020202020204" pitchFamily="34" charset="0"/>
              </a:rPr>
              <a:t>organométallique</a:t>
            </a:r>
            <a:endParaRPr lang="fr-FR" altLang="fr-FR" sz="1600" i="1" dirty="0">
              <a:cs typeface="Arial" panose="020B0604020202020204" pitchFamily="34" charset="0"/>
            </a:endParaRPr>
          </a:p>
        </p:txBody>
      </p:sp>
      <p:pic>
        <p:nvPicPr>
          <p:cNvPr id="50" name="image97.jpeg">
            <a:extLst>
              <a:ext uri="{FF2B5EF4-FFF2-40B4-BE49-F238E27FC236}">
                <a16:creationId xmlns:a16="http://schemas.microsoft.com/office/drawing/2014/main" id="{72F995B6-8D5D-4D07-AF1D-D5D4327767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060" y="5210417"/>
            <a:ext cx="957262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Image 50">
            <a:extLst>
              <a:ext uri="{FF2B5EF4-FFF2-40B4-BE49-F238E27FC236}">
                <a16:creationId xmlns:a16="http://schemas.microsoft.com/office/drawing/2014/main" id="{B7804536-0F4F-4C97-BC23-44DE16A53DDE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658" y="2949398"/>
            <a:ext cx="957263" cy="1248238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Text Box 14">
            <a:extLst>
              <a:ext uri="{FF2B5EF4-FFF2-40B4-BE49-F238E27FC236}">
                <a16:creationId xmlns:a16="http://schemas.microsoft.com/office/drawing/2014/main" id="{6264849B-DE07-4D7A-88ED-050C1E97E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6030" y="4687597"/>
            <a:ext cx="28354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i="1" dirty="0">
                <a:cs typeface="Arial" panose="020B0604020202020204" pitchFamily="34" charset="0"/>
              </a:rPr>
              <a:t>Communication </a:t>
            </a:r>
            <a:r>
              <a:rPr lang="nl-BE" altLang="fr-FR" sz="1600" i="1" dirty="0" err="1">
                <a:cs typeface="Arial" panose="020B0604020202020204" pitchFamily="34" charset="0"/>
              </a:rPr>
              <a:t>scientifique</a:t>
            </a:r>
            <a:endParaRPr lang="fr-FR" altLang="fr-FR" sz="1600" i="1" dirty="0">
              <a:cs typeface="Arial" panose="020B0604020202020204" pitchFamily="34" charset="0"/>
            </a:endParaRP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FA1E5859-BD22-4A50-9BAE-D843BAB4D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8" name="Image 3">
            <a:extLst>
              <a:ext uri="{FF2B5EF4-FFF2-40B4-BE49-F238E27FC236}">
                <a16:creationId xmlns:a16="http://schemas.microsoft.com/office/drawing/2014/main" id="{01D626C7-D9CF-4166-BD89-B5C53F612B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89" y="2985194"/>
            <a:ext cx="2002590" cy="120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Text Box 14">
            <a:extLst>
              <a:ext uri="{FF2B5EF4-FFF2-40B4-BE49-F238E27FC236}">
                <a16:creationId xmlns:a16="http://schemas.microsoft.com/office/drawing/2014/main" id="{A35CF81E-0808-493D-A53D-A30A68495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8122" y="5101324"/>
            <a:ext cx="213190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400" i="1" dirty="0" err="1">
                <a:cs typeface="Arial" panose="020B0604020202020204" pitchFamily="34" charset="0"/>
              </a:rPr>
              <a:t>Rapports</a:t>
            </a:r>
            <a:r>
              <a:rPr lang="nl-BE" altLang="fr-FR" sz="1400" i="1" dirty="0">
                <a:cs typeface="Arial" panose="020B0604020202020204" pitchFamily="34" charset="0"/>
              </a:rPr>
              <a:t> et </a:t>
            </a:r>
            <a:r>
              <a:rPr lang="nl-BE" altLang="fr-FR" sz="1400" i="1" dirty="0" err="1">
                <a:cs typeface="Arial" panose="020B0604020202020204" pitchFamily="34" charset="0"/>
              </a:rPr>
              <a:t>publications</a:t>
            </a:r>
            <a:endParaRPr lang="fr-FR" altLang="fr-FR" sz="1400" i="1" dirty="0">
              <a:cs typeface="Arial" panose="020B0604020202020204" pitchFamily="34" charset="0"/>
            </a:endParaRPr>
          </a:p>
        </p:txBody>
      </p:sp>
      <p:sp>
        <p:nvSpPr>
          <p:cNvPr id="60" name="Text Box 14">
            <a:extLst>
              <a:ext uri="{FF2B5EF4-FFF2-40B4-BE49-F238E27FC236}">
                <a16:creationId xmlns:a16="http://schemas.microsoft.com/office/drawing/2014/main" id="{F6D0DE9A-55FC-41E0-AF31-892CA4A44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8022" y="5406309"/>
            <a:ext cx="2255120" cy="308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400" i="1" dirty="0" err="1">
                <a:cs typeface="Arial" panose="020B0604020202020204" pitchFamily="34" charset="0"/>
              </a:rPr>
              <a:t>Présentations</a:t>
            </a:r>
            <a:r>
              <a:rPr lang="nl-BE" altLang="fr-FR" sz="1400" i="1" dirty="0">
                <a:cs typeface="Arial" panose="020B0604020202020204" pitchFamily="34" charset="0"/>
              </a:rPr>
              <a:t> en </a:t>
            </a:r>
            <a:r>
              <a:rPr lang="nl-BE" altLang="fr-FR" sz="1400" i="1" dirty="0" err="1">
                <a:cs typeface="Arial" panose="020B0604020202020204" pitchFamily="34" charset="0"/>
              </a:rPr>
              <a:t>congrès</a:t>
            </a:r>
            <a:endParaRPr lang="fr-FR" altLang="fr-FR" sz="1400" i="1" dirty="0">
              <a:cs typeface="Arial" panose="020B0604020202020204" pitchFamily="34" charset="0"/>
            </a:endParaRPr>
          </a:p>
        </p:txBody>
      </p:sp>
      <p:sp>
        <p:nvSpPr>
          <p:cNvPr id="61" name="Text Box 14">
            <a:extLst>
              <a:ext uri="{FF2B5EF4-FFF2-40B4-BE49-F238E27FC236}">
                <a16:creationId xmlns:a16="http://schemas.microsoft.com/office/drawing/2014/main" id="{468754B7-11C3-4E6D-876F-5A9B05A74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8441" y="1930957"/>
            <a:ext cx="17523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800" b="1" u="sng" dirty="0" err="1">
                <a:solidFill>
                  <a:srgbClr val="32599E"/>
                </a:solidFill>
                <a:cs typeface="Arial" panose="020B0604020202020204" pitchFamily="34" charset="0"/>
              </a:rPr>
              <a:t>Compétences</a:t>
            </a:r>
            <a:r>
              <a:rPr lang="nl-BE" altLang="fr-FR" sz="1800" b="1" u="sng" dirty="0">
                <a:solidFill>
                  <a:srgbClr val="32599E"/>
                </a:solidFill>
                <a:cs typeface="Arial" panose="020B0604020202020204" pitchFamily="34" charset="0"/>
              </a:rPr>
              <a:t> </a:t>
            </a:r>
            <a:r>
              <a:rPr lang="nl-BE" altLang="fr-FR" sz="1800" b="1" u="sng" dirty="0" err="1">
                <a:solidFill>
                  <a:srgbClr val="32599E"/>
                </a:solidFill>
                <a:cs typeface="Arial" panose="020B0604020202020204" pitchFamily="34" charset="0"/>
              </a:rPr>
              <a:t>transversales</a:t>
            </a:r>
            <a:r>
              <a:rPr lang="nl-BE" altLang="fr-FR" sz="1800" b="1" u="sng" dirty="0">
                <a:solidFill>
                  <a:srgbClr val="32599E"/>
                </a:solidFill>
                <a:cs typeface="Arial" panose="020B0604020202020204" pitchFamily="34" charset="0"/>
              </a:rPr>
              <a:t> </a:t>
            </a:r>
            <a:r>
              <a:rPr lang="nl-BE" altLang="fr-FR" sz="1800" b="1" dirty="0">
                <a:cs typeface="Arial" panose="020B0604020202020204" pitchFamily="34" charset="0"/>
              </a:rPr>
              <a:t> </a:t>
            </a:r>
            <a:endParaRPr lang="fr-FR" altLang="fr-FR" sz="1800" b="1" dirty="0">
              <a:cs typeface="Arial" panose="020B0604020202020204" pitchFamily="34" charset="0"/>
            </a:endParaRPr>
          </a:p>
        </p:txBody>
      </p:sp>
      <p:sp>
        <p:nvSpPr>
          <p:cNvPr id="62" name="Text Box 14">
            <a:extLst>
              <a:ext uri="{FF2B5EF4-FFF2-40B4-BE49-F238E27FC236}">
                <a16:creationId xmlns:a16="http://schemas.microsoft.com/office/drawing/2014/main" id="{AB4AA291-7FA9-4703-BBEC-F69BDA8A3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74090" y="2880280"/>
            <a:ext cx="23672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i="1" dirty="0" err="1">
                <a:cs typeface="Arial" panose="020B0604020202020204" pitchFamily="34" charset="0"/>
              </a:rPr>
              <a:t>Encadrement</a:t>
            </a:r>
            <a:r>
              <a:rPr lang="nl-BE" altLang="fr-FR" sz="1600" i="1" dirty="0">
                <a:cs typeface="Arial" panose="020B0604020202020204" pitchFamily="34" charset="0"/>
              </a:rPr>
              <a:t> des TIPE</a:t>
            </a:r>
            <a:endParaRPr lang="fr-FR" altLang="fr-FR" sz="1600" i="1" dirty="0">
              <a:cs typeface="Arial" panose="020B0604020202020204" pitchFamily="34" charset="0"/>
            </a:endParaRPr>
          </a:p>
        </p:txBody>
      </p:sp>
      <p:sp>
        <p:nvSpPr>
          <p:cNvPr id="63" name="Text Box 14">
            <a:extLst>
              <a:ext uri="{FF2B5EF4-FFF2-40B4-BE49-F238E27FC236}">
                <a16:creationId xmlns:a16="http://schemas.microsoft.com/office/drawing/2014/main" id="{49C69BE0-D7B3-4D9B-B67C-11262F8BA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9244" y="3339773"/>
            <a:ext cx="23672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i="1" dirty="0">
                <a:cs typeface="Arial" panose="020B0604020202020204" pitchFamily="34" charset="0"/>
              </a:rPr>
              <a:t>Démarche </a:t>
            </a:r>
            <a:r>
              <a:rPr lang="nl-BE" altLang="fr-FR" sz="1600" i="1" dirty="0" err="1">
                <a:cs typeface="Arial" panose="020B0604020202020204" pitchFamily="34" charset="0"/>
              </a:rPr>
              <a:t>scientifique</a:t>
            </a:r>
            <a:endParaRPr lang="fr-FR" altLang="fr-FR" sz="1600" i="1" dirty="0">
              <a:cs typeface="Arial" panose="020B0604020202020204" pitchFamily="34" charset="0"/>
            </a:endParaRPr>
          </a:p>
        </p:txBody>
      </p:sp>
      <p:sp>
        <p:nvSpPr>
          <p:cNvPr id="64" name="Text Box 14">
            <a:extLst>
              <a:ext uri="{FF2B5EF4-FFF2-40B4-BE49-F238E27FC236}">
                <a16:creationId xmlns:a16="http://schemas.microsoft.com/office/drawing/2014/main" id="{8137C412-F6FE-4020-987D-5C62D8DC0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77878" y="3783042"/>
            <a:ext cx="175964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i="1" dirty="0" err="1">
                <a:cs typeface="Arial" panose="020B0604020202020204" pitchFamily="34" charset="0"/>
              </a:rPr>
              <a:t>Travail</a:t>
            </a:r>
            <a:r>
              <a:rPr lang="nl-BE" altLang="fr-FR" sz="1600" i="1" dirty="0">
                <a:cs typeface="Arial" panose="020B0604020202020204" pitchFamily="34" charset="0"/>
              </a:rPr>
              <a:t> en équipe</a:t>
            </a:r>
            <a:endParaRPr lang="fr-FR" altLang="fr-FR" sz="1600" i="1" dirty="0">
              <a:cs typeface="Arial" panose="020B0604020202020204" pitchFamily="34" charset="0"/>
            </a:endParaRPr>
          </a:p>
        </p:txBody>
      </p:sp>
      <p:sp>
        <p:nvSpPr>
          <p:cNvPr id="65" name="Text Box 14">
            <a:extLst>
              <a:ext uri="{FF2B5EF4-FFF2-40B4-BE49-F238E27FC236}">
                <a16:creationId xmlns:a16="http://schemas.microsoft.com/office/drawing/2014/main" id="{2BC397A1-2FA5-44C0-AB5F-2A56DA32A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8441" y="4239135"/>
            <a:ext cx="229306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i="1" dirty="0" err="1">
                <a:cs typeface="Arial" panose="020B0604020202020204" pitchFamily="34" charset="0"/>
              </a:rPr>
              <a:t>Gestion</a:t>
            </a:r>
            <a:r>
              <a:rPr lang="nl-BE" altLang="fr-FR" sz="1600" i="1" dirty="0">
                <a:cs typeface="Arial" panose="020B0604020202020204" pitchFamily="34" charset="0"/>
              </a:rPr>
              <a:t> de </a:t>
            </a:r>
            <a:r>
              <a:rPr lang="nl-BE" altLang="fr-FR" sz="1600" i="1" dirty="0" err="1">
                <a:cs typeface="Arial" panose="020B0604020202020204" pitchFamily="34" charset="0"/>
              </a:rPr>
              <a:t>projets</a:t>
            </a:r>
            <a:endParaRPr lang="fr-FR" altLang="fr-FR" sz="1600" i="1" dirty="0"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08823B6-3FDB-4215-B196-4436B9876873}"/>
              </a:ext>
            </a:extLst>
          </p:cNvPr>
          <p:cNvSpPr/>
          <p:nvPr/>
        </p:nvSpPr>
        <p:spPr>
          <a:xfrm>
            <a:off x="9199730" y="2701981"/>
            <a:ext cx="2819557" cy="33363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space réservé du numéro de diapositive 2">
            <a:extLst>
              <a:ext uri="{FF2B5EF4-FFF2-40B4-BE49-F238E27FC236}">
                <a16:creationId xmlns:a16="http://schemas.microsoft.com/office/drawing/2014/main" id="{386C9698-FC41-4B2A-8CF3-5E078572F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29</a:t>
            </a:fld>
            <a:endParaRPr lang="fr-FR" dirty="0"/>
          </a:p>
        </p:txBody>
      </p:sp>
      <p:sp>
        <p:nvSpPr>
          <p:cNvPr id="32" name="Text Box 14">
            <a:extLst>
              <a:ext uri="{FF2B5EF4-FFF2-40B4-BE49-F238E27FC236}">
                <a16:creationId xmlns:a16="http://schemas.microsoft.com/office/drawing/2014/main" id="{313769DD-CF13-4355-A31E-B1323B943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6240" y="3489958"/>
            <a:ext cx="203517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i="1" dirty="0">
                <a:cs typeface="Arial" panose="020B0604020202020204" pitchFamily="34" charset="0"/>
              </a:rPr>
              <a:t>Analyse </a:t>
            </a:r>
            <a:r>
              <a:rPr lang="nl-BE" altLang="fr-FR" sz="1600" i="1" dirty="0" err="1">
                <a:cs typeface="Arial" panose="020B0604020202020204" pitchFamily="34" charset="0"/>
              </a:rPr>
              <a:t>structurale</a:t>
            </a:r>
            <a:endParaRPr lang="fr-FR" altLang="fr-FR" sz="1600" i="1" dirty="0">
              <a:cs typeface="Arial" panose="020B0604020202020204" pitchFamily="34" charset="0"/>
            </a:endParaRPr>
          </a:p>
        </p:txBody>
      </p:sp>
      <p:pic>
        <p:nvPicPr>
          <p:cNvPr id="33" name="Image 32">
            <a:extLst>
              <a:ext uri="{FF2B5EF4-FFF2-40B4-BE49-F238E27FC236}">
                <a16:creationId xmlns:a16="http://schemas.microsoft.com/office/drawing/2014/main" id="{4FD9F164-0B18-4AE0-8F14-9F7D212EE23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54234" y="3911314"/>
            <a:ext cx="1250383" cy="1305083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ADEA8360-8176-493E-9454-FCC1A4682051}"/>
              </a:ext>
            </a:extLst>
          </p:cNvPr>
          <p:cNvSpPr/>
          <p:nvPr/>
        </p:nvSpPr>
        <p:spPr>
          <a:xfrm>
            <a:off x="138550" y="2446000"/>
            <a:ext cx="8354286" cy="37675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Text Box 14">
            <a:extLst>
              <a:ext uri="{FF2B5EF4-FFF2-40B4-BE49-F238E27FC236}">
                <a16:creationId xmlns:a16="http://schemas.microsoft.com/office/drawing/2014/main" id="{4EF7D7A2-44F9-4D39-9284-4326FD1BE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812" y="4282391"/>
            <a:ext cx="36561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600" i="1" dirty="0" err="1">
                <a:cs typeface="Arial" panose="020B0604020202020204" pitchFamily="34" charset="0"/>
              </a:rPr>
              <a:t>Réactions</a:t>
            </a:r>
            <a:r>
              <a:rPr lang="nl-BE" altLang="fr-FR" sz="1600" i="1" dirty="0">
                <a:cs typeface="Arial" panose="020B0604020202020204" pitchFamily="34" charset="0"/>
              </a:rPr>
              <a:t> </a:t>
            </a:r>
            <a:r>
              <a:rPr lang="nl-BE" altLang="fr-FR" sz="1600" i="1" dirty="0" err="1">
                <a:cs typeface="Arial" panose="020B0604020202020204" pitchFamily="34" charset="0"/>
              </a:rPr>
              <a:t>acido-basiques</a:t>
            </a:r>
            <a:endParaRPr lang="fr-FR" altLang="fr-FR" sz="1600" i="1" dirty="0">
              <a:cs typeface="Arial" panose="020B0604020202020204" pitchFamily="34" charset="0"/>
            </a:endParaRPr>
          </a:p>
        </p:txBody>
      </p:sp>
      <p:pic>
        <p:nvPicPr>
          <p:cNvPr id="36" name="Image 19">
            <a:extLst>
              <a:ext uri="{FF2B5EF4-FFF2-40B4-BE49-F238E27FC236}">
                <a16:creationId xmlns:a16="http://schemas.microsoft.com/office/drawing/2014/main" id="{5A9ECEAF-EA2B-4E72-B180-3075CE0846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734" y="4772935"/>
            <a:ext cx="1801093" cy="1263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43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5FCB9180-5368-4475-9AF8-B2EA3F0E3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440" y="2012240"/>
            <a:ext cx="121539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fr-FR" sz="1600" dirty="0">
                <a:cs typeface="Arial" panose="020B0604020202020204" pitchFamily="34" charset="0"/>
              </a:rPr>
              <a:t>α</a:t>
            </a:r>
            <a:r>
              <a:rPr lang="nl-BE" altLang="fr-FR" sz="1600" dirty="0">
                <a:cs typeface="Arial" panose="020B0604020202020204" pitchFamily="34" charset="0"/>
              </a:rPr>
              <a:t>-</a:t>
            </a:r>
            <a:r>
              <a:rPr lang="nl-BE" altLang="fr-FR" sz="1600" dirty="0" err="1">
                <a:cs typeface="Arial" panose="020B0604020202020204" pitchFamily="34" charset="0"/>
              </a:rPr>
              <a:t>pyranose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ENSCR">
            <a:extLst>
              <a:ext uri="{FF2B5EF4-FFF2-40B4-BE49-F238E27FC236}">
                <a16:creationId xmlns:a16="http://schemas.microsoft.com/office/drawing/2014/main" id="{D40CDE04-2253-49BD-949D-694DE0477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478002"/>
            <a:ext cx="1195375" cy="60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iversité de Rennes 1 logo">
            <a:extLst>
              <a:ext uri="{FF2B5EF4-FFF2-40B4-BE49-F238E27FC236}">
                <a16:creationId xmlns:a16="http://schemas.microsoft.com/office/drawing/2014/main" id="{E7D1BC3D-1E89-4E75-957D-05032FF2E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1176296"/>
            <a:ext cx="1195375" cy="43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22">
            <a:extLst>
              <a:ext uri="{FF2B5EF4-FFF2-40B4-BE49-F238E27FC236}">
                <a16:creationId xmlns:a16="http://schemas.microsoft.com/office/drawing/2014/main" id="{FF6246EF-E83E-49DA-9BD9-4D3B8C6D4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8149" y="2014221"/>
            <a:ext cx="117051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fr-FR" sz="1600" dirty="0">
                <a:cs typeface="Arial" panose="020B0604020202020204" pitchFamily="34" charset="0"/>
              </a:rPr>
              <a:t>α</a:t>
            </a:r>
            <a:r>
              <a:rPr lang="nl-BE" altLang="fr-FR" sz="1600" dirty="0">
                <a:cs typeface="Arial" panose="020B0604020202020204" pitchFamily="34" charset="0"/>
              </a:rPr>
              <a:t>-</a:t>
            </a:r>
            <a:r>
              <a:rPr lang="nl-BE" altLang="fr-FR" sz="1600" dirty="0" err="1">
                <a:cs typeface="Arial" panose="020B0604020202020204" pitchFamily="34" charset="0"/>
              </a:rPr>
              <a:t>furanose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pic>
        <p:nvPicPr>
          <p:cNvPr id="15" name="Picture 18">
            <a:extLst>
              <a:ext uri="{FF2B5EF4-FFF2-40B4-BE49-F238E27FC236}">
                <a16:creationId xmlns:a16="http://schemas.microsoft.com/office/drawing/2014/main" id="{A240698B-2202-4EEF-8B04-41C372D67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845" y="1783448"/>
            <a:ext cx="1422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9">
            <a:extLst>
              <a:ext uri="{FF2B5EF4-FFF2-40B4-BE49-F238E27FC236}">
                <a16:creationId xmlns:a16="http://schemas.microsoft.com/office/drawing/2014/main" id="{AFF14922-5F9A-41BD-97C3-0A406573A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445" y="1770748"/>
            <a:ext cx="10033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Espace réservé du numéro de diapositive 2">
            <a:extLst>
              <a:ext uri="{FF2B5EF4-FFF2-40B4-BE49-F238E27FC236}">
                <a16:creationId xmlns:a16="http://schemas.microsoft.com/office/drawing/2014/main" id="{CA9ED0C2-1FE4-473E-972D-ACA929494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3</a:t>
            </a:fld>
            <a:endParaRPr lang="fr-FR" dirty="0"/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000" b="1" i="1" dirty="0">
                <a:cs typeface="Arial" panose="020B0604020202020204" pitchFamily="34" charset="0"/>
              </a:rPr>
              <a:t>DEA : </a:t>
            </a:r>
            <a:r>
              <a:rPr lang="nl-BE" altLang="fr-FR" sz="2000" b="1" i="1" dirty="0" err="1">
                <a:cs typeface="Arial" panose="020B0604020202020204" pitchFamily="34" charset="0"/>
              </a:rPr>
              <a:t>Synthèse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chimioenzymatique</a:t>
            </a:r>
            <a:r>
              <a:rPr lang="nl-BE" altLang="fr-FR" sz="2000" b="1" i="1" dirty="0">
                <a:cs typeface="Arial" panose="020B0604020202020204" pitchFamily="34" charset="0"/>
              </a:rPr>
              <a:t> de </a:t>
            </a:r>
            <a:r>
              <a:rPr lang="nl-BE" altLang="fr-FR" sz="2000" b="1" i="1" dirty="0" err="1">
                <a:cs typeface="Arial" panose="020B0604020202020204" pitchFamily="34" charset="0"/>
              </a:rPr>
              <a:t>dérivés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glycofuranosidiques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5868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EXPERIENCES EN ENTREPRISES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FA1E5859-BD22-4A50-9BAE-D843BAB4D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5" name="Text Box 71">
            <a:extLst>
              <a:ext uri="{FF2B5EF4-FFF2-40B4-BE49-F238E27FC236}">
                <a16:creationId xmlns:a16="http://schemas.microsoft.com/office/drawing/2014/main" id="{14DF206C-1E7B-492C-A241-A0943A0BA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3778" y="1107492"/>
            <a:ext cx="2968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>
                <a:solidFill>
                  <a:srgbClr val="88006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 </a:t>
            </a:r>
            <a:r>
              <a:rPr lang="fr-FR" altLang="fr-FR" sz="1800" b="1" dirty="0">
                <a:cs typeface="Arial" panose="020B0604020202020204" pitchFamily="34" charset="0"/>
                <a:sym typeface="Symbol" panose="05050102010706020507" pitchFamily="18" charset="2"/>
              </a:rPr>
              <a:t>Ingénieur R&amp;D</a:t>
            </a:r>
          </a:p>
        </p:txBody>
      </p:sp>
      <p:sp>
        <p:nvSpPr>
          <p:cNvPr id="26" name="Text Box 17">
            <a:extLst>
              <a:ext uri="{FF2B5EF4-FFF2-40B4-BE49-F238E27FC236}">
                <a16:creationId xmlns:a16="http://schemas.microsoft.com/office/drawing/2014/main" id="{94F37EA7-B775-4778-B5D0-2575D109B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3778" y="1550405"/>
            <a:ext cx="8491680" cy="10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700" i="1" dirty="0">
                <a:cs typeface="Arial" panose="020B0604020202020204" pitchFamily="34" charset="0"/>
              </a:rPr>
              <a:t> </a:t>
            </a:r>
            <a:r>
              <a:rPr lang="nl-BE" altLang="fr-FR" sz="1700" b="1" dirty="0">
                <a:solidFill>
                  <a:srgbClr val="88006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fr-FR" altLang="fr-FR" sz="1700" b="1" dirty="0">
                <a:solidFill>
                  <a:srgbClr val="32599E"/>
                </a:solidFill>
                <a:cs typeface="Arial" panose="020B0604020202020204" pitchFamily="34" charset="0"/>
              </a:rPr>
              <a:t>Compétences apportées </a:t>
            </a:r>
            <a:endParaRPr lang="fr-FR" altLang="fr-FR" sz="1700" b="1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</a:rPr>
              <a:t>Démarche scientifique        Gestion de projets        Démarche Qualité     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</a:rPr>
              <a:t>Connaissance de la recherche en entreprise      Développement et conception d’un produit</a:t>
            </a:r>
          </a:p>
        </p:txBody>
      </p:sp>
      <p:pic>
        <p:nvPicPr>
          <p:cNvPr id="27" name="Picture 2" descr="Afficher l’image source">
            <a:extLst>
              <a:ext uri="{FF2B5EF4-FFF2-40B4-BE49-F238E27FC236}">
                <a16:creationId xmlns:a16="http://schemas.microsoft.com/office/drawing/2014/main" id="{30BC48EB-7843-4898-A719-962B3D745D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700" y="974142"/>
            <a:ext cx="153000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 Box 71">
            <a:extLst>
              <a:ext uri="{FF2B5EF4-FFF2-40B4-BE49-F238E27FC236}">
                <a16:creationId xmlns:a16="http://schemas.microsoft.com/office/drawing/2014/main" id="{1B01F909-8356-42AC-9146-CD85278C3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9225" y="2967905"/>
            <a:ext cx="36535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>
                <a:solidFill>
                  <a:srgbClr val="88006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 </a:t>
            </a:r>
            <a:r>
              <a:rPr lang="fr-FR" altLang="fr-FR" sz="1800" b="1" dirty="0">
                <a:cs typeface="Arial" panose="020B0604020202020204" pitchFamily="34" charset="0"/>
                <a:sym typeface="Symbol" panose="05050102010706020507" pitchFamily="18" charset="2"/>
              </a:rPr>
              <a:t>Valorisation de la recherche</a:t>
            </a:r>
          </a:p>
        </p:txBody>
      </p:sp>
      <p:pic>
        <p:nvPicPr>
          <p:cNvPr id="29" name="Picture 4" descr="Afficher l’image source">
            <a:extLst>
              <a:ext uri="{FF2B5EF4-FFF2-40B4-BE49-F238E27FC236}">
                <a16:creationId xmlns:a16="http://schemas.microsoft.com/office/drawing/2014/main" id="{4056FBB9-DCBE-4E66-B3A6-C8909E93B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816" y="2893439"/>
            <a:ext cx="1548891" cy="648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6" descr="Afficher l’image source">
            <a:extLst>
              <a:ext uri="{FF2B5EF4-FFF2-40B4-BE49-F238E27FC236}">
                <a16:creationId xmlns:a16="http://schemas.microsoft.com/office/drawing/2014/main" id="{46C66559-ED33-4354-BCA7-B331A43CA1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809" y="4378039"/>
            <a:ext cx="991947" cy="994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 Box 71">
            <a:extLst>
              <a:ext uri="{FF2B5EF4-FFF2-40B4-BE49-F238E27FC236}">
                <a16:creationId xmlns:a16="http://schemas.microsoft.com/office/drawing/2014/main" id="{04A74609-8C1B-4C7C-B551-C458023B8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2695" y="4731417"/>
            <a:ext cx="3390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>
                <a:solidFill>
                  <a:srgbClr val="88006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 </a:t>
            </a:r>
            <a:r>
              <a:rPr lang="fr-FR" altLang="fr-FR" sz="1800" b="1" dirty="0">
                <a:cs typeface="Arial" panose="020B0604020202020204" pitchFamily="34" charset="0"/>
                <a:sym typeface="Symbol" panose="05050102010706020507" pitchFamily="18" charset="2"/>
              </a:rPr>
              <a:t>Ingénieur brevets</a:t>
            </a:r>
          </a:p>
        </p:txBody>
      </p:sp>
      <p:sp>
        <p:nvSpPr>
          <p:cNvPr id="32" name="Rectangle : coins arrondis 11">
            <a:extLst>
              <a:ext uri="{FF2B5EF4-FFF2-40B4-BE49-F238E27FC236}">
                <a16:creationId xmlns:a16="http://schemas.microsoft.com/office/drawing/2014/main" id="{D538A69A-8A6D-47F7-AF76-AFF23BBAA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1528" y="1555167"/>
            <a:ext cx="8713930" cy="1159838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rgbClr val="7B026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fr-FR" altLang="fr-FR">
              <a:cs typeface="Arial" panose="020B0604020202020204" pitchFamily="34" charset="0"/>
            </a:endParaRPr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9B9F6AC7-06A8-48C8-A663-6884A2B26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426" y="3409230"/>
            <a:ext cx="7970838" cy="10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700" i="1" dirty="0">
                <a:cs typeface="Arial" panose="020B0604020202020204" pitchFamily="34" charset="0"/>
              </a:rPr>
              <a:t> </a:t>
            </a:r>
            <a:r>
              <a:rPr lang="nl-BE" altLang="fr-FR" sz="1700" b="1" dirty="0">
                <a:solidFill>
                  <a:srgbClr val="88006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fr-FR" altLang="fr-FR" sz="1700" b="1" dirty="0">
                <a:solidFill>
                  <a:srgbClr val="32599E"/>
                </a:solidFill>
                <a:cs typeface="Arial" panose="020B0604020202020204" pitchFamily="34" charset="0"/>
              </a:rPr>
              <a:t>Compétences apportées </a:t>
            </a:r>
            <a:endParaRPr lang="fr-FR" altLang="fr-FR" sz="1700" b="1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</a:rPr>
              <a:t>Valorisation de travaux         Relations industrielles        Gestion de projets collaboratifs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</a:rPr>
              <a:t>Organisation d’un congrès          Participation à des études cliniques</a:t>
            </a:r>
          </a:p>
        </p:txBody>
      </p:sp>
      <p:sp>
        <p:nvSpPr>
          <p:cNvPr id="34" name="Text Box 17">
            <a:extLst>
              <a:ext uri="{FF2B5EF4-FFF2-40B4-BE49-F238E27FC236}">
                <a16:creationId xmlns:a16="http://schemas.microsoft.com/office/drawing/2014/main" id="{D028928E-8D1E-4C8D-870D-01492B873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000" y="5177477"/>
            <a:ext cx="6121400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700" i="1" dirty="0">
                <a:cs typeface="Arial" panose="020B0604020202020204" pitchFamily="34" charset="0"/>
              </a:rPr>
              <a:t> </a:t>
            </a:r>
            <a:r>
              <a:rPr lang="nl-BE" altLang="fr-FR" sz="1700" b="1" dirty="0">
                <a:solidFill>
                  <a:srgbClr val="88006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</a:t>
            </a:r>
            <a:r>
              <a:rPr lang="fr-FR" altLang="fr-FR" sz="1700" b="1" dirty="0">
                <a:solidFill>
                  <a:srgbClr val="32599E"/>
                </a:solidFill>
                <a:cs typeface="Arial" panose="020B0604020202020204" pitchFamily="34" charset="0"/>
              </a:rPr>
              <a:t>Compétences apportées</a:t>
            </a:r>
            <a:r>
              <a:rPr lang="fr-FR" altLang="fr-FR" sz="1700" b="1" dirty="0">
                <a:cs typeface="Arial" panose="020B0604020202020204" pitchFamily="34" charset="0"/>
              </a:rPr>
              <a:t>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</a:rPr>
              <a:t>Notions d’invention et de protections intellectuelle et industrielle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</a:rPr>
              <a:t>Rédaction de brevets          Analyses juridiques</a:t>
            </a:r>
          </a:p>
        </p:txBody>
      </p:sp>
      <p:sp>
        <p:nvSpPr>
          <p:cNvPr id="35" name="Rectangle : coins arrondis 14">
            <a:extLst>
              <a:ext uri="{FF2B5EF4-FFF2-40B4-BE49-F238E27FC236}">
                <a16:creationId xmlns:a16="http://schemas.microsoft.com/office/drawing/2014/main" id="{9E68D2AE-257C-4AE4-A8E0-888A239B5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1526" y="3409229"/>
            <a:ext cx="8208963" cy="1092607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rgbClr val="7B026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fr-FR" altLang="fr-FR">
              <a:cs typeface="Arial" panose="020B0604020202020204" pitchFamily="34" charset="0"/>
            </a:endParaRPr>
          </a:p>
        </p:txBody>
      </p:sp>
      <p:sp>
        <p:nvSpPr>
          <p:cNvPr id="36" name="Rectangle : coins arrondis 15">
            <a:extLst>
              <a:ext uri="{FF2B5EF4-FFF2-40B4-BE49-F238E27FC236}">
                <a16:creationId xmlns:a16="http://schemas.microsoft.com/office/drawing/2014/main" id="{CAC00AE6-2769-413B-8B3B-127966312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4504" y="5161337"/>
            <a:ext cx="6119813" cy="1122363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rgbClr val="7B026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fr-FR" altLang="fr-FR">
              <a:cs typeface="Arial" panose="020B0604020202020204" pitchFamily="34" charset="0"/>
            </a:endParaRPr>
          </a:p>
        </p:txBody>
      </p:sp>
      <p:sp>
        <p:nvSpPr>
          <p:cNvPr id="18" name="Espace réservé du numéro de diapositive 2">
            <a:extLst>
              <a:ext uri="{FF2B5EF4-FFF2-40B4-BE49-F238E27FC236}">
                <a16:creationId xmlns:a16="http://schemas.microsoft.com/office/drawing/2014/main" id="{8DBB9734-C83B-4339-806B-F8E9D45F6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30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9840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EXPERIENCES EN ENTREPRISES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FA1E5859-BD22-4A50-9BAE-D843BAB4D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5" name="Text Box 71">
            <a:extLst>
              <a:ext uri="{FF2B5EF4-FFF2-40B4-BE49-F238E27FC236}">
                <a16:creationId xmlns:a16="http://schemas.microsoft.com/office/drawing/2014/main" id="{14DF206C-1E7B-492C-A241-A0943A0BA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821" y="1252890"/>
            <a:ext cx="52054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>
                <a:solidFill>
                  <a:srgbClr val="88006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 </a:t>
            </a:r>
            <a:r>
              <a:rPr lang="fr-FR" altLang="fr-FR" sz="1800" b="1" dirty="0">
                <a:cs typeface="Arial" panose="020B0604020202020204" pitchFamily="34" charset="0"/>
                <a:sym typeface="Symbol" panose="05050102010706020507" pitchFamily="18" charset="2"/>
              </a:rPr>
              <a:t>Apports dans mon enseignement</a:t>
            </a:r>
          </a:p>
        </p:txBody>
      </p:sp>
      <p:sp>
        <p:nvSpPr>
          <p:cNvPr id="18" name="Espace réservé du numéro de diapositive 2">
            <a:extLst>
              <a:ext uri="{FF2B5EF4-FFF2-40B4-BE49-F238E27FC236}">
                <a16:creationId xmlns:a16="http://schemas.microsoft.com/office/drawing/2014/main" id="{8DBB9734-C83B-4339-806B-F8E9D45F6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31</a:t>
            </a:fld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E4238C4-DB21-4D3A-9387-C94A75AE0341}"/>
              </a:ext>
            </a:extLst>
          </p:cNvPr>
          <p:cNvSpPr txBox="1"/>
          <p:nvPr/>
        </p:nvSpPr>
        <p:spPr>
          <a:xfrm>
            <a:off x="4999901" y="3307857"/>
            <a:ext cx="214033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700" dirty="0">
                <a:latin typeface="Arial" panose="020B0604020202020204" pitchFamily="34" charset="0"/>
                <a:cs typeface="Arial" panose="020B0604020202020204" pitchFamily="34" charset="0"/>
              </a:rPr>
              <a:t>Expériences vécues</a:t>
            </a:r>
          </a:p>
          <a:p>
            <a:pPr algn="ctr"/>
            <a:r>
              <a:rPr lang="fr-FR" sz="1700" dirty="0">
                <a:latin typeface="Arial" panose="020B0604020202020204" pitchFamily="34" charset="0"/>
                <a:cs typeface="Arial" panose="020B0604020202020204" pitchFamily="34" charset="0"/>
              </a:rPr>
              <a:t>en entreprises</a:t>
            </a: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60A966A8-CE61-4065-81D6-DB25EE9EE68A}"/>
              </a:ext>
            </a:extLst>
          </p:cNvPr>
          <p:cNvSpPr/>
          <p:nvPr/>
        </p:nvSpPr>
        <p:spPr>
          <a:xfrm>
            <a:off x="1160779" y="4835545"/>
            <a:ext cx="4193894" cy="763354"/>
          </a:xfrm>
          <a:prstGeom prst="ellipse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Text Box 17">
            <a:extLst>
              <a:ext uri="{FF2B5EF4-FFF2-40B4-BE49-F238E27FC236}">
                <a16:creationId xmlns:a16="http://schemas.microsoft.com/office/drawing/2014/main" id="{60794A9F-6996-4E45-8A23-03DB09AB0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3018" y="5042898"/>
            <a:ext cx="419389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</a:rPr>
              <a:t>Connaissances scientifiques et techniques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195FB24C-0964-4B71-AB19-C541E4320FDD}"/>
              </a:ext>
            </a:extLst>
          </p:cNvPr>
          <p:cNvSpPr/>
          <p:nvPr/>
        </p:nvSpPr>
        <p:spPr>
          <a:xfrm>
            <a:off x="4848893" y="3174875"/>
            <a:ext cx="2348045" cy="786809"/>
          </a:xfrm>
          <a:prstGeom prst="ellipse">
            <a:avLst/>
          </a:prstGeom>
          <a:noFill/>
          <a:ln>
            <a:solidFill>
              <a:srgbClr val="3259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Text Box 17">
            <a:extLst>
              <a:ext uri="{FF2B5EF4-FFF2-40B4-BE49-F238E27FC236}">
                <a16:creationId xmlns:a16="http://schemas.microsoft.com/office/drawing/2014/main" id="{DF67AA2A-1D7F-4BC1-8157-40E71CE6C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6594" y="5329449"/>
            <a:ext cx="402798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</a:rPr>
              <a:t>Compétences scientifiques et techniques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CD1411E6-7966-4B04-BCD8-DEB03D9A3C17}"/>
              </a:ext>
            </a:extLst>
          </p:cNvPr>
          <p:cNvSpPr/>
          <p:nvPr/>
        </p:nvSpPr>
        <p:spPr>
          <a:xfrm>
            <a:off x="6019834" y="5122096"/>
            <a:ext cx="4193894" cy="763354"/>
          </a:xfrm>
          <a:prstGeom prst="ellipse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Text Box 17">
            <a:extLst>
              <a:ext uri="{FF2B5EF4-FFF2-40B4-BE49-F238E27FC236}">
                <a16:creationId xmlns:a16="http://schemas.microsoft.com/office/drawing/2014/main" id="{601E3650-00B1-4BE6-B54F-B87169002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9754" y="2135835"/>
            <a:ext cx="121727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</a:rPr>
              <a:t>Savoir-être</a:t>
            </a:r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D489704D-2493-4FF2-BDA0-1B14D1DD2B30}"/>
              </a:ext>
            </a:extLst>
          </p:cNvPr>
          <p:cNvSpPr/>
          <p:nvPr/>
        </p:nvSpPr>
        <p:spPr>
          <a:xfrm>
            <a:off x="5426964" y="1913883"/>
            <a:ext cx="1248137" cy="763354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2" name="Text Box 17">
            <a:extLst>
              <a:ext uri="{FF2B5EF4-FFF2-40B4-BE49-F238E27FC236}">
                <a16:creationId xmlns:a16="http://schemas.microsoft.com/office/drawing/2014/main" id="{998D3650-8FD8-4C3E-9451-7C2882A0F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8481" y="2668229"/>
            <a:ext cx="1447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</a:rPr>
              <a:t>Organisation</a:t>
            </a:r>
          </a:p>
        </p:txBody>
      </p:sp>
      <p:sp>
        <p:nvSpPr>
          <p:cNvPr id="53" name="Text Box 17">
            <a:extLst>
              <a:ext uri="{FF2B5EF4-FFF2-40B4-BE49-F238E27FC236}">
                <a16:creationId xmlns:a16="http://schemas.microsoft.com/office/drawing/2014/main" id="{6710ED9B-4ACE-4D02-844C-9712EEBD4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6819" y="1992987"/>
            <a:ext cx="10426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</a:rPr>
              <a:t>Rigueur</a:t>
            </a:r>
          </a:p>
        </p:txBody>
      </p:sp>
      <p:sp>
        <p:nvSpPr>
          <p:cNvPr id="54" name="Text Box 17">
            <a:extLst>
              <a:ext uri="{FF2B5EF4-FFF2-40B4-BE49-F238E27FC236}">
                <a16:creationId xmlns:a16="http://schemas.microsoft.com/office/drawing/2014/main" id="{424FE61E-93D1-4E89-BD2A-4F4F45667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9906" y="3303341"/>
            <a:ext cx="159827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</a:rPr>
              <a:t>Méthodologie</a:t>
            </a:r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6824F8A0-88E6-4B5D-B8B1-13F7BD688A50}"/>
              </a:ext>
            </a:extLst>
          </p:cNvPr>
          <p:cNvSpPr/>
          <p:nvPr/>
        </p:nvSpPr>
        <p:spPr>
          <a:xfrm>
            <a:off x="2796358" y="1909719"/>
            <a:ext cx="1155527" cy="520093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019EE8A5-5713-41A9-B2AC-3F23333B2BFB}"/>
              </a:ext>
            </a:extLst>
          </p:cNvPr>
          <p:cNvSpPr/>
          <p:nvPr/>
        </p:nvSpPr>
        <p:spPr>
          <a:xfrm>
            <a:off x="2465792" y="2555828"/>
            <a:ext cx="1530489" cy="580717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6DB3C7BA-8A0B-4ABB-B541-97D523BC0161}"/>
              </a:ext>
            </a:extLst>
          </p:cNvPr>
          <p:cNvSpPr/>
          <p:nvPr/>
        </p:nvSpPr>
        <p:spPr>
          <a:xfrm>
            <a:off x="2450315" y="3249987"/>
            <a:ext cx="1598272" cy="504308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48F22874-90BA-4533-92BC-9ECCCC8F85A4}"/>
              </a:ext>
            </a:extLst>
          </p:cNvPr>
          <p:cNvCxnSpPr>
            <a:cxnSpLocks/>
            <a:endCxn id="31" idx="7"/>
          </p:cNvCxnSpPr>
          <p:nvPr/>
        </p:nvCxnSpPr>
        <p:spPr>
          <a:xfrm flipH="1">
            <a:off x="4740491" y="3923410"/>
            <a:ext cx="716421" cy="1023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F84C8ADF-9D1A-4202-BE01-1D5177A7B6C1}"/>
              </a:ext>
            </a:extLst>
          </p:cNvPr>
          <p:cNvCxnSpPr>
            <a:cxnSpLocks/>
            <a:endCxn id="35" idx="1"/>
          </p:cNvCxnSpPr>
          <p:nvPr/>
        </p:nvCxnSpPr>
        <p:spPr>
          <a:xfrm>
            <a:off x="6216594" y="3963097"/>
            <a:ext cx="417422" cy="1270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 Box 17">
            <a:extLst>
              <a:ext uri="{FF2B5EF4-FFF2-40B4-BE49-F238E27FC236}">
                <a16:creationId xmlns:a16="http://schemas.microsoft.com/office/drawing/2014/main" id="{07D1D402-B1E8-43BC-A5E4-849DC1FD1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858" y="3955684"/>
            <a:ext cx="291995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</a:rPr>
              <a:t>Compétences rédactionnelles</a:t>
            </a:r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88F8EABF-F7B0-40B1-A044-7AADF8767F75}"/>
              </a:ext>
            </a:extLst>
          </p:cNvPr>
          <p:cNvSpPr/>
          <p:nvPr/>
        </p:nvSpPr>
        <p:spPr>
          <a:xfrm>
            <a:off x="1053340" y="3879046"/>
            <a:ext cx="3126369" cy="487071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7030A0"/>
              </a:solidFill>
            </a:endParaRPr>
          </a:p>
        </p:txBody>
      </p:sp>
      <p:cxnSp>
        <p:nvCxnSpPr>
          <p:cNvPr id="60" name="Connecteur droit 59">
            <a:extLst>
              <a:ext uri="{FF2B5EF4-FFF2-40B4-BE49-F238E27FC236}">
                <a16:creationId xmlns:a16="http://schemas.microsoft.com/office/drawing/2014/main" id="{4033A93B-B3BC-43FE-85EB-16A2940AF54A}"/>
              </a:ext>
            </a:extLst>
          </p:cNvPr>
          <p:cNvCxnSpPr>
            <a:cxnSpLocks/>
          </p:cNvCxnSpPr>
          <p:nvPr/>
        </p:nvCxnSpPr>
        <p:spPr>
          <a:xfrm flipH="1" flipV="1">
            <a:off x="4465388" y="3214136"/>
            <a:ext cx="455404" cy="2148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 : en arc 61">
            <a:extLst>
              <a:ext uri="{FF2B5EF4-FFF2-40B4-BE49-F238E27FC236}">
                <a16:creationId xmlns:a16="http://schemas.microsoft.com/office/drawing/2014/main" id="{F28BC335-DC8D-4404-9386-63858AB26371}"/>
              </a:ext>
            </a:extLst>
          </p:cNvPr>
          <p:cNvCxnSpPr>
            <a:cxnSpLocks/>
            <a:endCxn id="55" idx="6"/>
          </p:cNvCxnSpPr>
          <p:nvPr/>
        </p:nvCxnSpPr>
        <p:spPr>
          <a:xfrm rot="16200000" flipV="1">
            <a:off x="3691769" y="2429883"/>
            <a:ext cx="1044369" cy="524136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 : en arc 63">
            <a:extLst>
              <a:ext uri="{FF2B5EF4-FFF2-40B4-BE49-F238E27FC236}">
                <a16:creationId xmlns:a16="http://schemas.microsoft.com/office/drawing/2014/main" id="{D171B143-2B24-4C9F-BFB5-68DD419FBFCC}"/>
              </a:ext>
            </a:extLst>
          </p:cNvPr>
          <p:cNvCxnSpPr>
            <a:cxnSpLocks/>
            <a:endCxn id="56" idx="6"/>
          </p:cNvCxnSpPr>
          <p:nvPr/>
        </p:nvCxnSpPr>
        <p:spPr>
          <a:xfrm rot="10800000">
            <a:off x="3996281" y="2846188"/>
            <a:ext cx="479740" cy="375053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 : en arc 65">
            <a:extLst>
              <a:ext uri="{FF2B5EF4-FFF2-40B4-BE49-F238E27FC236}">
                <a16:creationId xmlns:a16="http://schemas.microsoft.com/office/drawing/2014/main" id="{6B353195-FA38-4E68-9275-935A9150172B}"/>
              </a:ext>
            </a:extLst>
          </p:cNvPr>
          <p:cNvCxnSpPr>
            <a:cxnSpLocks/>
            <a:endCxn id="57" idx="6"/>
          </p:cNvCxnSpPr>
          <p:nvPr/>
        </p:nvCxnSpPr>
        <p:spPr>
          <a:xfrm rot="10800000" flipV="1">
            <a:off x="4048587" y="3221239"/>
            <a:ext cx="427434" cy="280902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 : en arc 69">
            <a:extLst>
              <a:ext uri="{FF2B5EF4-FFF2-40B4-BE49-F238E27FC236}">
                <a16:creationId xmlns:a16="http://schemas.microsoft.com/office/drawing/2014/main" id="{8CB3D711-02AF-4683-9D8D-E88D9E24D732}"/>
              </a:ext>
            </a:extLst>
          </p:cNvPr>
          <p:cNvCxnSpPr>
            <a:endCxn id="59" idx="6"/>
          </p:cNvCxnSpPr>
          <p:nvPr/>
        </p:nvCxnSpPr>
        <p:spPr>
          <a:xfrm rot="5400000">
            <a:off x="3877195" y="3523756"/>
            <a:ext cx="901341" cy="296311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Box 17">
            <a:extLst>
              <a:ext uri="{FF2B5EF4-FFF2-40B4-BE49-F238E27FC236}">
                <a16:creationId xmlns:a16="http://schemas.microsoft.com/office/drawing/2014/main" id="{26C04C19-6C42-4BAD-9F79-AB27DB836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7696" y="4397366"/>
            <a:ext cx="259465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</a:rPr>
              <a:t>Intégration et adaptation</a:t>
            </a:r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163F2B8C-4FC5-4615-AEB4-C3C88B011B73}"/>
              </a:ext>
            </a:extLst>
          </p:cNvPr>
          <p:cNvSpPr/>
          <p:nvPr/>
        </p:nvSpPr>
        <p:spPr>
          <a:xfrm>
            <a:off x="7748105" y="4294238"/>
            <a:ext cx="2588862" cy="547898"/>
          </a:xfrm>
          <a:prstGeom prst="ellipse">
            <a:avLst/>
          </a:prstGeom>
          <a:noFill/>
          <a:ln>
            <a:solidFill>
              <a:srgbClr val="ED0D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cxnSp>
        <p:nvCxnSpPr>
          <p:cNvPr id="80" name="Connecteur droit 79">
            <a:extLst>
              <a:ext uri="{FF2B5EF4-FFF2-40B4-BE49-F238E27FC236}">
                <a16:creationId xmlns:a16="http://schemas.microsoft.com/office/drawing/2014/main" id="{CD27C53E-8287-49D7-8CED-26E44933A5CA}"/>
              </a:ext>
            </a:extLst>
          </p:cNvPr>
          <p:cNvCxnSpPr>
            <a:cxnSpLocks/>
            <a:stCxn id="76" idx="1"/>
          </p:cNvCxnSpPr>
          <p:nvPr/>
        </p:nvCxnSpPr>
        <p:spPr>
          <a:xfrm flipH="1" flipV="1">
            <a:off x="7140231" y="3675424"/>
            <a:ext cx="987004" cy="699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 Box 17">
            <a:extLst>
              <a:ext uri="{FF2B5EF4-FFF2-40B4-BE49-F238E27FC236}">
                <a16:creationId xmlns:a16="http://schemas.microsoft.com/office/drawing/2014/main" id="{45B7AC43-E547-402C-835F-1954061A7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4222" y="2576541"/>
            <a:ext cx="23149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</a:rPr>
              <a:t>Applications concrètes</a:t>
            </a:r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8BB6BA72-9A6A-411B-A596-57612A1F08A0}"/>
              </a:ext>
            </a:extLst>
          </p:cNvPr>
          <p:cNvSpPr/>
          <p:nvPr/>
        </p:nvSpPr>
        <p:spPr>
          <a:xfrm>
            <a:off x="8093918" y="2477521"/>
            <a:ext cx="2415241" cy="52926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83" name="Text Box 17">
            <a:extLst>
              <a:ext uri="{FF2B5EF4-FFF2-40B4-BE49-F238E27FC236}">
                <a16:creationId xmlns:a16="http://schemas.microsoft.com/office/drawing/2014/main" id="{CC1D4453-533A-4D89-B41D-3ADE47E47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3029" y="1793003"/>
            <a:ext cx="259465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</a:rPr>
              <a:t>Liens entre les disciplines</a:t>
            </a:r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9914D6EB-E75D-4E58-8842-DED892D66528}"/>
              </a:ext>
            </a:extLst>
          </p:cNvPr>
          <p:cNvSpPr/>
          <p:nvPr/>
        </p:nvSpPr>
        <p:spPr>
          <a:xfrm>
            <a:off x="8010183" y="1688657"/>
            <a:ext cx="2707504" cy="58002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85" name="Text Box 17">
            <a:extLst>
              <a:ext uri="{FF2B5EF4-FFF2-40B4-BE49-F238E27FC236}">
                <a16:creationId xmlns:a16="http://schemas.microsoft.com/office/drawing/2014/main" id="{0F2EBE5D-DCF5-420A-A4D2-66A7A06B1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0210" y="3261068"/>
            <a:ext cx="14548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</a:rPr>
              <a:t>Anecdotes</a:t>
            </a:r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51131369-AA9A-484E-B02D-8B2E61B07C47}"/>
              </a:ext>
            </a:extLst>
          </p:cNvPr>
          <p:cNvSpPr/>
          <p:nvPr/>
        </p:nvSpPr>
        <p:spPr>
          <a:xfrm>
            <a:off x="8510292" y="3202870"/>
            <a:ext cx="1537504" cy="47255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cxnSp>
        <p:nvCxnSpPr>
          <p:cNvPr id="88" name="Connecteur droit 87">
            <a:extLst>
              <a:ext uri="{FF2B5EF4-FFF2-40B4-BE49-F238E27FC236}">
                <a16:creationId xmlns:a16="http://schemas.microsoft.com/office/drawing/2014/main" id="{5481D9D7-4B0B-4E24-81FF-86DDD86404BF}"/>
              </a:ext>
            </a:extLst>
          </p:cNvPr>
          <p:cNvCxnSpPr>
            <a:stCxn id="51" idx="4"/>
            <a:endCxn id="6" idx="0"/>
          </p:cNvCxnSpPr>
          <p:nvPr/>
        </p:nvCxnSpPr>
        <p:spPr>
          <a:xfrm flipH="1">
            <a:off x="6022916" y="2677237"/>
            <a:ext cx="28117" cy="497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89">
            <a:extLst>
              <a:ext uri="{FF2B5EF4-FFF2-40B4-BE49-F238E27FC236}">
                <a16:creationId xmlns:a16="http://schemas.microsoft.com/office/drawing/2014/main" id="{750B339C-C816-4DA3-B9BA-92536239767B}"/>
              </a:ext>
            </a:extLst>
          </p:cNvPr>
          <p:cNvCxnSpPr/>
          <p:nvPr/>
        </p:nvCxnSpPr>
        <p:spPr>
          <a:xfrm flipV="1">
            <a:off x="6953692" y="2936361"/>
            <a:ext cx="393404" cy="388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 : en arc 91">
            <a:extLst>
              <a:ext uri="{FF2B5EF4-FFF2-40B4-BE49-F238E27FC236}">
                <a16:creationId xmlns:a16="http://schemas.microsoft.com/office/drawing/2014/main" id="{972DEF6E-B11E-4D3E-8B1A-FFB8155220E9}"/>
              </a:ext>
            </a:extLst>
          </p:cNvPr>
          <p:cNvCxnSpPr>
            <a:endCxn id="84" idx="2"/>
          </p:cNvCxnSpPr>
          <p:nvPr/>
        </p:nvCxnSpPr>
        <p:spPr>
          <a:xfrm rot="5400000" flipH="1" flipV="1">
            <a:off x="7199793" y="2125972"/>
            <a:ext cx="957693" cy="663087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 : en arc 93">
            <a:extLst>
              <a:ext uri="{FF2B5EF4-FFF2-40B4-BE49-F238E27FC236}">
                <a16:creationId xmlns:a16="http://schemas.microsoft.com/office/drawing/2014/main" id="{C4E5BA2E-6887-441E-94BD-88F0E785E8CB}"/>
              </a:ext>
            </a:extLst>
          </p:cNvPr>
          <p:cNvCxnSpPr>
            <a:cxnSpLocks/>
            <a:endCxn id="86" idx="2"/>
          </p:cNvCxnSpPr>
          <p:nvPr/>
        </p:nvCxnSpPr>
        <p:spPr>
          <a:xfrm>
            <a:off x="7347096" y="2936361"/>
            <a:ext cx="1163196" cy="502786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 : en arc 95">
            <a:extLst>
              <a:ext uri="{FF2B5EF4-FFF2-40B4-BE49-F238E27FC236}">
                <a16:creationId xmlns:a16="http://schemas.microsoft.com/office/drawing/2014/main" id="{5BFF282E-C3E8-4DC9-B72D-330E1B16B93A}"/>
              </a:ext>
            </a:extLst>
          </p:cNvPr>
          <p:cNvCxnSpPr>
            <a:cxnSpLocks/>
            <a:endCxn id="82" idx="2"/>
          </p:cNvCxnSpPr>
          <p:nvPr/>
        </p:nvCxnSpPr>
        <p:spPr>
          <a:xfrm flipV="1">
            <a:off x="7347096" y="2742152"/>
            <a:ext cx="746822" cy="194209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80662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ACTIVITES D’ENSEIGNEMENT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FA1E5859-BD22-4A50-9BAE-D843BAB4D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6" name="Text Box 71">
            <a:extLst>
              <a:ext uri="{FF2B5EF4-FFF2-40B4-BE49-F238E27FC236}">
                <a16:creationId xmlns:a16="http://schemas.microsoft.com/office/drawing/2014/main" id="{7C82D981-80E3-4A51-A801-76E6CAD86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938" y="1194142"/>
            <a:ext cx="4321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>
                <a:solidFill>
                  <a:srgbClr val="88006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 </a:t>
            </a:r>
            <a:r>
              <a:rPr lang="fr-FR" altLang="fr-FR" sz="1800" b="1">
                <a:cs typeface="Arial" panose="020B0604020202020204" pitchFamily="34" charset="0"/>
                <a:sym typeface="Symbol" panose="05050102010706020507" pitchFamily="18" charset="2"/>
              </a:rPr>
              <a:t>Université Grenoble Alpes :</a:t>
            </a:r>
          </a:p>
        </p:txBody>
      </p:sp>
      <p:sp>
        <p:nvSpPr>
          <p:cNvPr id="27" name="Text Box 71">
            <a:extLst>
              <a:ext uri="{FF2B5EF4-FFF2-40B4-BE49-F238E27FC236}">
                <a16:creationId xmlns:a16="http://schemas.microsoft.com/office/drawing/2014/main" id="{BC7DA8CF-49EB-45C2-9E0C-20CA11974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938" y="3472205"/>
            <a:ext cx="48307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>
                <a:solidFill>
                  <a:srgbClr val="88006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 </a:t>
            </a:r>
            <a:r>
              <a:rPr lang="fr-FR" altLang="fr-FR" sz="1800" b="1" dirty="0">
                <a:cs typeface="Arial" panose="020B0604020202020204" pitchFamily="34" charset="0"/>
                <a:sym typeface="Symbol" panose="05050102010706020507" pitchFamily="18" charset="2"/>
              </a:rPr>
              <a:t>Objectif Concours et Cape Sup : </a:t>
            </a:r>
          </a:p>
        </p:txBody>
      </p:sp>
      <p:sp>
        <p:nvSpPr>
          <p:cNvPr id="28" name="Text Box 17">
            <a:extLst>
              <a:ext uri="{FF2B5EF4-FFF2-40B4-BE49-F238E27FC236}">
                <a16:creationId xmlns:a16="http://schemas.microsoft.com/office/drawing/2014/main" id="{47FD2A05-093D-4148-96D8-CD9F6F338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488" y="1837080"/>
            <a:ext cx="5689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i="1">
                <a:cs typeface="Arial" panose="020B0604020202020204" pitchFamily="34" charset="0"/>
              </a:rPr>
              <a:t> </a:t>
            </a:r>
            <a:r>
              <a:rPr lang="fr-FR" altLang="fr-FR" sz="1600">
                <a:cs typeface="Arial" panose="020B0604020202020204" pitchFamily="34" charset="0"/>
                <a:sym typeface="Symbol" panose="05050102010706020507" pitchFamily="18" charset="2"/>
              </a:rPr>
              <a:t>- TP thermodynamique et cinétique chimique : L1 et L2</a:t>
            </a:r>
            <a:endParaRPr lang="fr-FR" altLang="fr-FR" sz="1600">
              <a:cs typeface="Arial" panose="020B0604020202020204" pitchFamily="34" charset="0"/>
            </a:endParaRPr>
          </a:p>
        </p:txBody>
      </p:sp>
      <p:sp>
        <p:nvSpPr>
          <p:cNvPr id="29" name="Text Box 17">
            <a:extLst>
              <a:ext uri="{FF2B5EF4-FFF2-40B4-BE49-F238E27FC236}">
                <a16:creationId xmlns:a16="http://schemas.microsoft.com/office/drawing/2014/main" id="{3ACD076D-AABC-428B-AFB7-9FF7C6909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488" y="2279992"/>
            <a:ext cx="5976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i="1">
                <a:cs typeface="Arial" panose="020B0604020202020204" pitchFamily="34" charset="0"/>
              </a:rPr>
              <a:t> </a:t>
            </a:r>
            <a:r>
              <a:rPr lang="fr-FR" altLang="fr-FR" sz="1600">
                <a:cs typeface="Arial" panose="020B0604020202020204" pitchFamily="34" charset="0"/>
                <a:sym typeface="Symbol" panose="05050102010706020507" pitchFamily="18" charset="2"/>
              </a:rPr>
              <a:t>- TP études d’équilibres acido-basiques – titrages : L1 et L2</a:t>
            </a:r>
            <a:endParaRPr lang="fr-FR" altLang="fr-FR" sz="1600">
              <a:cs typeface="Arial" panose="020B0604020202020204" pitchFamily="34" charset="0"/>
            </a:endParaRPr>
          </a:p>
        </p:txBody>
      </p:sp>
      <p:sp>
        <p:nvSpPr>
          <p:cNvPr id="30" name="Text Box 17">
            <a:extLst>
              <a:ext uri="{FF2B5EF4-FFF2-40B4-BE49-F238E27FC236}">
                <a16:creationId xmlns:a16="http://schemas.microsoft.com/office/drawing/2014/main" id="{F46B969C-D8BB-4731-AF4C-9B983BD9C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488" y="2759417"/>
            <a:ext cx="5976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i="1">
                <a:cs typeface="Arial" panose="020B0604020202020204" pitchFamily="34" charset="0"/>
              </a:rPr>
              <a:t> </a:t>
            </a:r>
            <a:r>
              <a:rPr lang="fr-FR" altLang="fr-FR" sz="1600">
                <a:cs typeface="Arial" panose="020B0604020202020204" pitchFamily="34" charset="0"/>
                <a:sym typeface="Symbol" panose="05050102010706020507" pitchFamily="18" charset="2"/>
              </a:rPr>
              <a:t>- TD chimie organique et inorganique : L1 </a:t>
            </a:r>
            <a:endParaRPr lang="fr-FR" altLang="fr-FR" sz="1600">
              <a:cs typeface="Arial" panose="020B0604020202020204" pitchFamily="34" charset="0"/>
            </a:endParaRPr>
          </a:p>
        </p:txBody>
      </p:sp>
      <p:sp>
        <p:nvSpPr>
          <p:cNvPr id="31" name="Text Box 17">
            <a:extLst>
              <a:ext uri="{FF2B5EF4-FFF2-40B4-BE49-F238E27FC236}">
                <a16:creationId xmlns:a16="http://schemas.microsoft.com/office/drawing/2014/main" id="{8A499903-307B-4BE2-A074-1071DA36D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1001" y="4006992"/>
            <a:ext cx="854406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i="1" dirty="0">
                <a:cs typeface="Arial" panose="020B0604020202020204" pitchFamily="34" charset="0"/>
              </a:rPr>
              <a:t> </a:t>
            </a:r>
            <a:r>
              <a:rPr lang="fr-FR" altLang="fr-FR" sz="1600" dirty="0">
                <a:cs typeface="Arial" panose="020B0604020202020204" pitchFamily="34" charset="0"/>
                <a:sym typeface="Symbol" panose="05050102010706020507" pitchFamily="18" charset="2"/>
              </a:rPr>
              <a:t>- Cours magistraux et TD : classes préparatoires aux concours paramédicaux et PACES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sp>
        <p:nvSpPr>
          <p:cNvPr id="32" name="Text Box 17">
            <a:extLst>
              <a:ext uri="{FF2B5EF4-FFF2-40B4-BE49-F238E27FC236}">
                <a16:creationId xmlns:a16="http://schemas.microsoft.com/office/drawing/2014/main" id="{E3B72B11-22B0-4B38-A283-708A864A0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5893" y="2138705"/>
            <a:ext cx="912666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700" i="1" dirty="0">
                <a:cs typeface="Arial" panose="020B0604020202020204" pitchFamily="34" charset="0"/>
              </a:rPr>
              <a:t> </a:t>
            </a:r>
            <a:r>
              <a:rPr lang="fr-FR" altLang="fr-FR" sz="1700" b="1" dirty="0">
                <a:solidFill>
                  <a:srgbClr val="88006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150 h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sp>
        <p:nvSpPr>
          <p:cNvPr id="33" name="Rectangle : coins arrondis 15">
            <a:extLst>
              <a:ext uri="{FF2B5EF4-FFF2-40B4-BE49-F238E27FC236}">
                <a16:creationId xmlns:a16="http://schemas.microsoft.com/office/drawing/2014/main" id="{845D7DBE-6132-4C8F-BCFC-F8B51A051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2038" y="2113305"/>
            <a:ext cx="908050" cy="41275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rgbClr val="7B026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fr-FR" altLang="fr-FR">
              <a:cs typeface="Arial" panose="020B0604020202020204" pitchFamily="34" charset="0"/>
            </a:endParaRPr>
          </a:p>
        </p:txBody>
      </p:sp>
      <p:sp>
        <p:nvSpPr>
          <p:cNvPr id="34" name="Text Box 17">
            <a:extLst>
              <a:ext uri="{FF2B5EF4-FFF2-40B4-BE49-F238E27FC236}">
                <a16:creationId xmlns:a16="http://schemas.microsoft.com/office/drawing/2014/main" id="{B0352F5D-672C-4ACA-95EE-1F5CC48B4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9748" y="3488080"/>
            <a:ext cx="111297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700" i="1" dirty="0">
                <a:cs typeface="Arial" panose="020B0604020202020204" pitchFamily="34" charset="0"/>
              </a:rPr>
              <a:t> </a:t>
            </a:r>
            <a:r>
              <a:rPr lang="fr-FR" altLang="fr-FR" sz="1700" b="1" dirty="0">
                <a:solidFill>
                  <a:srgbClr val="88006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300 h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sp>
        <p:nvSpPr>
          <p:cNvPr id="35" name="Rectangle : coins arrondis 18">
            <a:extLst>
              <a:ext uri="{FF2B5EF4-FFF2-40B4-BE49-F238E27FC236}">
                <a16:creationId xmlns:a16="http://schemas.microsoft.com/office/drawing/2014/main" id="{00273299-FFE0-4BE6-8EAC-126E84C91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2038" y="3461092"/>
            <a:ext cx="908050" cy="41275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rgbClr val="7B026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fr-FR" altLang="fr-FR">
              <a:cs typeface="Arial" panose="020B0604020202020204" pitchFamily="34" charset="0"/>
            </a:endParaRPr>
          </a:p>
        </p:txBody>
      </p:sp>
      <p:pic>
        <p:nvPicPr>
          <p:cNvPr id="36" name="Picture 31" descr="Afficher l’image source">
            <a:extLst>
              <a:ext uri="{FF2B5EF4-FFF2-40B4-BE49-F238E27FC236}">
                <a16:creationId xmlns:a16="http://schemas.microsoft.com/office/drawing/2014/main" id="{1875502E-37F5-4813-9B55-3796984037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326" y="1176680"/>
            <a:ext cx="6572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13" descr="OBJECTIF CONCOURS">
            <a:extLst>
              <a:ext uri="{FF2B5EF4-FFF2-40B4-BE49-F238E27FC236}">
                <a16:creationId xmlns:a16="http://schemas.microsoft.com/office/drawing/2014/main" id="{8F4626F0-6200-4DFE-AFE0-AAF5B9930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501" y="3275355"/>
            <a:ext cx="9080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15" descr="CAPE SUP PACES - Préparer sa Paces pour réussir le concours de médecine à Grenoble">
            <a:extLst>
              <a:ext uri="{FF2B5EF4-FFF2-40B4-BE49-F238E27FC236}">
                <a16:creationId xmlns:a16="http://schemas.microsoft.com/office/drawing/2014/main" id="{399D8263-AD38-4D26-BE76-9EA38CCE9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501" y="4118317"/>
            <a:ext cx="90805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Espace réservé du numéro de diapositive 2">
            <a:extLst>
              <a:ext uri="{FF2B5EF4-FFF2-40B4-BE49-F238E27FC236}">
                <a16:creationId xmlns:a16="http://schemas.microsoft.com/office/drawing/2014/main" id="{79D63067-5FA0-40CD-9B8C-3F2E9616F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32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05257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ACTIVITES D’ENSEIGNEMENT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FA1E5859-BD22-4A50-9BAE-D843BAB4D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6" name="Text Box 71">
            <a:extLst>
              <a:ext uri="{FF2B5EF4-FFF2-40B4-BE49-F238E27FC236}">
                <a16:creationId xmlns:a16="http://schemas.microsoft.com/office/drawing/2014/main" id="{7C82D981-80E3-4A51-A801-76E6CAD86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938" y="1194142"/>
            <a:ext cx="4321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>
                <a:solidFill>
                  <a:srgbClr val="88006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 </a:t>
            </a:r>
            <a:r>
              <a:rPr lang="fr-FR" altLang="fr-FR" sz="1800" b="1" dirty="0">
                <a:cs typeface="Arial" panose="020B0604020202020204" pitchFamily="34" charset="0"/>
                <a:sym typeface="Symbol" panose="05050102010706020507" pitchFamily="18" charset="2"/>
              </a:rPr>
              <a:t>Université Grenoble Alpes :</a:t>
            </a:r>
          </a:p>
        </p:txBody>
      </p:sp>
      <p:sp>
        <p:nvSpPr>
          <p:cNvPr id="27" name="Text Box 71">
            <a:extLst>
              <a:ext uri="{FF2B5EF4-FFF2-40B4-BE49-F238E27FC236}">
                <a16:creationId xmlns:a16="http://schemas.microsoft.com/office/drawing/2014/main" id="{BC7DA8CF-49EB-45C2-9E0C-20CA11974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938" y="3472205"/>
            <a:ext cx="48307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>
                <a:solidFill>
                  <a:srgbClr val="88006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 </a:t>
            </a:r>
            <a:r>
              <a:rPr lang="fr-FR" altLang="fr-FR" sz="1800" b="1" dirty="0">
                <a:cs typeface="Arial" panose="020B0604020202020204" pitchFamily="34" charset="0"/>
                <a:sym typeface="Symbol" panose="05050102010706020507" pitchFamily="18" charset="2"/>
              </a:rPr>
              <a:t>Objectif Concours et Cape Sup : </a:t>
            </a:r>
          </a:p>
        </p:txBody>
      </p:sp>
      <p:sp>
        <p:nvSpPr>
          <p:cNvPr id="28" name="Text Box 17">
            <a:extLst>
              <a:ext uri="{FF2B5EF4-FFF2-40B4-BE49-F238E27FC236}">
                <a16:creationId xmlns:a16="http://schemas.microsoft.com/office/drawing/2014/main" id="{47FD2A05-093D-4148-96D8-CD9F6F338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488" y="1837080"/>
            <a:ext cx="5689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i="1">
                <a:cs typeface="Arial" panose="020B0604020202020204" pitchFamily="34" charset="0"/>
              </a:rPr>
              <a:t> </a:t>
            </a:r>
            <a:r>
              <a:rPr lang="fr-FR" altLang="fr-FR" sz="1600">
                <a:cs typeface="Arial" panose="020B0604020202020204" pitchFamily="34" charset="0"/>
                <a:sym typeface="Symbol" panose="05050102010706020507" pitchFamily="18" charset="2"/>
              </a:rPr>
              <a:t>- TP thermodynamique et cinétique chimique : L1 et L2</a:t>
            </a:r>
            <a:endParaRPr lang="fr-FR" altLang="fr-FR" sz="1600">
              <a:cs typeface="Arial" panose="020B0604020202020204" pitchFamily="34" charset="0"/>
            </a:endParaRPr>
          </a:p>
        </p:txBody>
      </p:sp>
      <p:sp>
        <p:nvSpPr>
          <p:cNvPr id="29" name="Text Box 17">
            <a:extLst>
              <a:ext uri="{FF2B5EF4-FFF2-40B4-BE49-F238E27FC236}">
                <a16:creationId xmlns:a16="http://schemas.microsoft.com/office/drawing/2014/main" id="{3ACD076D-AABC-428B-AFB7-9FF7C6909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488" y="2279992"/>
            <a:ext cx="5976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i="1">
                <a:cs typeface="Arial" panose="020B0604020202020204" pitchFamily="34" charset="0"/>
              </a:rPr>
              <a:t> </a:t>
            </a:r>
            <a:r>
              <a:rPr lang="fr-FR" altLang="fr-FR" sz="1600">
                <a:cs typeface="Arial" panose="020B0604020202020204" pitchFamily="34" charset="0"/>
                <a:sym typeface="Symbol" panose="05050102010706020507" pitchFamily="18" charset="2"/>
              </a:rPr>
              <a:t>- TP études d’équilibres acido-basiques – titrages : L1 et L2</a:t>
            </a:r>
            <a:endParaRPr lang="fr-FR" altLang="fr-FR" sz="1600">
              <a:cs typeface="Arial" panose="020B0604020202020204" pitchFamily="34" charset="0"/>
            </a:endParaRPr>
          </a:p>
        </p:txBody>
      </p:sp>
      <p:sp>
        <p:nvSpPr>
          <p:cNvPr id="30" name="Text Box 17">
            <a:extLst>
              <a:ext uri="{FF2B5EF4-FFF2-40B4-BE49-F238E27FC236}">
                <a16:creationId xmlns:a16="http://schemas.microsoft.com/office/drawing/2014/main" id="{F46B969C-D8BB-4731-AF4C-9B983BD9C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488" y="2759417"/>
            <a:ext cx="5976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i="1">
                <a:cs typeface="Arial" panose="020B0604020202020204" pitchFamily="34" charset="0"/>
              </a:rPr>
              <a:t> </a:t>
            </a:r>
            <a:r>
              <a:rPr lang="fr-FR" altLang="fr-FR" sz="1600">
                <a:cs typeface="Arial" panose="020B0604020202020204" pitchFamily="34" charset="0"/>
                <a:sym typeface="Symbol" panose="05050102010706020507" pitchFamily="18" charset="2"/>
              </a:rPr>
              <a:t>- TD chimie organique et inorganique : L1 </a:t>
            </a:r>
            <a:endParaRPr lang="fr-FR" altLang="fr-FR" sz="1600">
              <a:cs typeface="Arial" panose="020B0604020202020204" pitchFamily="34" charset="0"/>
            </a:endParaRPr>
          </a:p>
        </p:txBody>
      </p:sp>
      <p:sp>
        <p:nvSpPr>
          <p:cNvPr id="31" name="Text Box 17">
            <a:extLst>
              <a:ext uri="{FF2B5EF4-FFF2-40B4-BE49-F238E27FC236}">
                <a16:creationId xmlns:a16="http://schemas.microsoft.com/office/drawing/2014/main" id="{8A499903-307B-4BE2-A074-1071DA36D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1001" y="4006992"/>
            <a:ext cx="854406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i="1" dirty="0">
                <a:cs typeface="Arial" panose="020B0604020202020204" pitchFamily="34" charset="0"/>
              </a:rPr>
              <a:t> </a:t>
            </a:r>
            <a:r>
              <a:rPr lang="fr-FR" altLang="fr-FR" sz="1600" dirty="0">
                <a:cs typeface="Arial" panose="020B0604020202020204" pitchFamily="34" charset="0"/>
                <a:sym typeface="Symbol" panose="05050102010706020507" pitchFamily="18" charset="2"/>
              </a:rPr>
              <a:t>- Cours magistraux et TD : classes préparatoires aux concours paramédicaux et PACES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sp>
        <p:nvSpPr>
          <p:cNvPr id="32" name="Text Box 17">
            <a:extLst>
              <a:ext uri="{FF2B5EF4-FFF2-40B4-BE49-F238E27FC236}">
                <a16:creationId xmlns:a16="http://schemas.microsoft.com/office/drawing/2014/main" id="{E3B72B11-22B0-4B38-A283-708A864A0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5893" y="2138705"/>
            <a:ext cx="912666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700" i="1" dirty="0">
                <a:cs typeface="Arial" panose="020B0604020202020204" pitchFamily="34" charset="0"/>
              </a:rPr>
              <a:t> </a:t>
            </a:r>
            <a:r>
              <a:rPr lang="fr-FR" altLang="fr-FR" sz="1700" b="1" dirty="0">
                <a:solidFill>
                  <a:srgbClr val="88006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150 h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sp>
        <p:nvSpPr>
          <p:cNvPr id="33" name="Rectangle : coins arrondis 15">
            <a:extLst>
              <a:ext uri="{FF2B5EF4-FFF2-40B4-BE49-F238E27FC236}">
                <a16:creationId xmlns:a16="http://schemas.microsoft.com/office/drawing/2014/main" id="{845D7DBE-6132-4C8F-BCFC-F8B51A051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2038" y="2113305"/>
            <a:ext cx="908050" cy="41275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rgbClr val="7B026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fr-FR" altLang="fr-FR">
              <a:cs typeface="Arial" panose="020B0604020202020204" pitchFamily="34" charset="0"/>
            </a:endParaRPr>
          </a:p>
        </p:txBody>
      </p:sp>
      <p:sp>
        <p:nvSpPr>
          <p:cNvPr id="34" name="Text Box 17">
            <a:extLst>
              <a:ext uri="{FF2B5EF4-FFF2-40B4-BE49-F238E27FC236}">
                <a16:creationId xmlns:a16="http://schemas.microsoft.com/office/drawing/2014/main" id="{B0352F5D-672C-4ACA-95EE-1F5CC48B4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9748" y="3488080"/>
            <a:ext cx="111297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700" i="1" dirty="0">
                <a:cs typeface="Arial" panose="020B0604020202020204" pitchFamily="34" charset="0"/>
              </a:rPr>
              <a:t> </a:t>
            </a:r>
            <a:r>
              <a:rPr lang="fr-FR" altLang="fr-FR" sz="1700" b="1" dirty="0">
                <a:solidFill>
                  <a:srgbClr val="88006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300 h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sp>
        <p:nvSpPr>
          <p:cNvPr id="35" name="Rectangle : coins arrondis 18">
            <a:extLst>
              <a:ext uri="{FF2B5EF4-FFF2-40B4-BE49-F238E27FC236}">
                <a16:creationId xmlns:a16="http://schemas.microsoft.com/office/drawing/2014/main" id="{00273299-FFE0-4BE6-8EAC-126E84C91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2038" y="3461092"/>
            <a:ext cx="908050" cy="41275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rgbClr val="7B026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fr-FR" altLang="fr-FR">
              <a:cs typeface="Arial" panose="020B0604020202020204" pitchFamily="34" charset="0"/>
            </a:endParaRPr>
          </a:p>
        </p:txBody>
      </p:sp>
      <p:pic>
        <p:nvPicPr>
          <p:cNvPr id="36" name="Picture 31" descr="Afficher l’image source">
            <a:extLst>
              <a:ext uri="{FF2B5EF4-FFF2-40B4-BE49-F238E27FC236}">
                <a16:creationId xmlns:a16="http://schemas.microsoft.com/office/drawing/2014/main" id="{1875502E-37F5-4813-9B55-3796984037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326" y="1176680"/>
            <a:ext cx="6572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13" descr="OBJECTIF CONCOURS">
            <a:extLst>
              <a:ext uri="{FF2B5EF4-FFF2-40B4-BE49-F238E27FC236}">
                <a16:creationId xmlns:a16="http://schemas.microsoft.com/office/drawing/2014/main" id="{8F4626F0-6200-4DFE-AFE0-AAF5B9930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501" y="3275355"/>
            <a:ext cx="9080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15" descr="CAPE SUP PACES - Préparer sa Paces pour réussir le concours de médecine à Grenoble">
            <a:extLst>
              <a:ext uri="{FF2B5EF4-FFF2-40B4-BE49-F238E27FC236}">
                <a16:creationId xmlns:a16="http://schemas.microsoft.com/office/drawing/2014/main" id="{399D8263-AD38-4D26-BE76-9EA38CCE9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501" y="4118317"/>
            <a:ext cx="90805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Espace réservé du numéro de diapositive 2">
            <a:extLst>
              <a:ext uri="{FF2B5EF4-FFF2-40B4-BE49-F238E27FC236}">
                <a16:creationId xmlns:a16="http://schemas.microsoft.com/office/drawing/2014/main" id="{79D63067-5FA0-40CD-9B8C-3F2E9616F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33</a:t>
            </a:fld>
            <a:endParaRPr lang="fr-FR" dirty="0"/>
          </a:p>
        </p:txBody>
      </p:sp>
      <p:sp>
        <p:nvSpPr>
          <p:cNvPr id="21" name="Text Box 71">
            <a:extLst>
              <a:ext uri="{FF2B5EF4-FFF2-40B4-BE49-F238E27FC236}">
                <a16:creationId xmlns:a16="http://schemas.microsoft.com/office/drawing/2014/main" id="{8B29E2A8-F02C-48CA-AA05-FE30B6CB2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554" y="5381967"/>
            <a:ext cx="3384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fr-FR" altLang="fr-FR" sz="1800" b="1" i="1" dirty="0">
                <a:solidFill>
                  <a:srgbClr val="32599E"/>
                </a:solidFill>
                <a:cs typeface="Arial" panose="020B0604020202020204" pitchFamily="34" charset="0"/>
                <a:sym typeface="Symbol" panose="05050102010706020507" pitchFamily="18" charset="2"/>
              </a:rPr>
              <a:t>Compétences acquises</a:t>
            </a:r>
          </a:p>
        </p:txBody>
      </p:sp>
      <p:sp>
        <p:nvSpPr>
          <p:cNvPr id="22" name="Text Box 71">
            <a:extLst>
              <a:ext uri="{FF2B5EF4-FFF2-40B4-BE49-F238E27FC236}">
                <a16:creationId xmlns:a16="http://schemas.microsoft.com/office/drawing/2014/main" id="{68AA1D96-BC6D-4D4E-8FD5-443B0DEE4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1886" y="5085120"/>
            <a:ext cx="67691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600" dirty="0">
                <a:solidFill>
                  <a:srgbClr val="88006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fr-FR" altLang="fr-FR" sz="1600" b="1" dirty="0">
                <a:cs typeface="Arial" panose="020B0604020202020204" pitchFamily="34" charset="0"/>
                <a:sym typeface="Symbol" panose="05050102010706020507" pitchFamily="18" charset="2"/>
              </a:rPr>
              <a:t>Rédaction</a:t>
            </a:r>
            <a:r>
              <a:rPr lang="fr-FR" altLang="fr-FR" sz="1600" dirty="0">
                <a:cs typeface="Arial" panose="020B0604020202020204" pitchFamily="34" charset="0"/>
                <a:sym typeface="Symbol" panose="05050102010706020507" pitchFamily="18" charset="2"/>
              </a:rPr>
              <a:t> et </a:t>
            </a:r>
            <a:r>
              <a:rPr lang="fr-FR" altLang="fr-FR" sz="1600" b="1" dirty="0">
                <a:cs typeface="Arial" panose="020B0604020202020204" pitchFamily="34" charset="0"/>
                <a:sym typeface="Symbol" panose="05050102010706020507" pitchFamily="18" charset="2"/>
              </a:rPr>
              <a:t>transmission</a:t>
            </a:r>
            <a:r>
              <a:rPr lang="fr-FR" altLang="fr-FR" sz="1600" dirty="0">
                <a:cs typeface="Arial" panose="020B0604020202020204" pitchFamily="34" charset="0"/>
                <a:sym typeface="Symbol" panose="05050102010706020507" pitchFamily="18" charset="2"/>
              </a:rPr>
              <a:t> de contenu pédagogique spécialisé</a:t>
            </a:r>
          </a:p>
        </p:txBody>
      </p:sp>
      <p:sp>
        <p:nvSpPr>
          <p:cNvPr id="23" name="Text Box 71">
            <a:extLst>
              <a:ext uri="{FF2B5EF4-FFF2-40B4-BE49-F238E27FC236}">
                <a16:creationId xmlns:a16="http://schemas.microsoft.com/office/drawing/2014/main" id="{0A1924CF-B8BD-4DB7-81D7-26CBBF293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3767" y="5435690"/>
            <a:ext cx="67675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b="1" dirty="0">
                <a:cs typeface="Arial" panose="020B0604020202020204" pitchFamily="34" charset="0"/>
                <a:sym typeface="Symbol" panose="05050102010706020507" pitchFamily="18" charset="2"/>
              </a:rPr>
              <a:t>Adaptation</a:t>
            </a:r>
            <a:r>
              <a:rPr lang="fr-FR" altLang="fr-FR" sz="1600" dirty="0">
                <a:cs typeface="Arial" panose="020B0604020202020204" pitchFamily="34" charset="0"/>
                <a:sym typeface="Symbol" panose="05050102010706020507" pitchFamily="18" charset="2"/>
              </a:rPr>
              <a:t> au projet pédagogique des formations et établissements</a:t>
            </a:r>
          </a:p>
        </p:txBody>
      </p:sp>
      <p:sp>
        <p:nvSpPr>
          <p:cNvPr id="24" name="Text Box 71">
            <a:extLst>
              <a:ext uri="{FF2B5EF4-FFF2-40B4-BE49-F238E27FC236}">
                <a16:creationId xmlns:a16="http://schemas.microsoft.com/office/drawing/2014/main" id="{F2FE38B8-0DFA-4B99-8B96-77204B32D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3132" y="5810291"/>
            <a:ext cx="67675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b="1" dirty="0">
                <a:cs typeface="Arial" panose="020B0604020202020204" pitchFamily="34" charset="0"/>
                <a:sym typeface="Symbol" panose="05050102010706020507" pitchFamily="18" charset="2"/>
              </a:rPr>
              <a:t>Maîtrise</a:t>
            </a:r>
            <a:r>
              <a:rPr lang="fr-FR" altLang="fr-FR" sz="1600" dirty="0">
                <a:cs typeface="Arial" panose="020B0604020202020204" pitchFamily="34" charset="0"/>
                <a:sym typeface="Symbol" panose="05050102010706020507" pitchFamily="18" charset="2"/>
              </a:rPr>
              <a:t> de l’enseignement du cours jusqu’à l’examen ou concours</a:t>
            </a:r>
          </a:p>
        </p:txBody>
      </p:sp>
    </p:spTree>
    <p:extLst>
      <p:ext uri="{BB962C8B-B14F-4D97-AF65-F5344CB8AC3E}">
        <p14:creationId xmlns:p14="http://schemas.microsoft.com/office/powerpoint/2010/main" val="16768540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ACTIVITES D’ENSEIGNEMENT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FA1E5859-BD22-4A50-9BAE-D843BAB4D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1" name="Text Box 71">
            <a:extLst>
              <a:ext uri="{FF2B5EF4-FFF2-40B4-BE49-F238E27FC236}">
                <a16:creationId xmlns:a16="http://schemas.microsoft.com/office/drawing/2014/main" id="{BCBBB2A5-9FE4-42D2-A4F2-A772E6C98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4085" y="5481706"/>
            <a:ext cx="67691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600" dirty="0">
                <a:solidFill>
                  <a:srgbClr val="88006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fr-FR" altLang="fr-FR" sz="1600" b="1" dirty="0">
                <a:cs typeface="Arial" panose="020B0604020202020204" pitchFamily="34" charset="0"/>
                <a:sym typeface="Symbol" panose="05050102010706020507" pitchFamily="18" charset="2"/>
              </a:rPr>
              <a:t>Rédaction</a:t>
            </a:r>
            <a:r>
              <a:rPr lang="fr-FR" altLang="fr-FR" sz="1600" dirty="0">
                <a:cs typeface="Arial" panose="020B0604020202020204" pitchFamily="34" charset="0"/>
                <a:sym typeface="Symbol" panose="05050102010706020507" pitchFamily="18" charset="2"/>
              </a:rPr>
              <a:t> et </a:t>
            </a:r>
            <a:r>
              <a:rPr lang="fr-FR" altLang="fr-FR" sz="1600" b="1" dirty="0">
                <a:cs typeface="Arial" panose="020B0604020202020204" pitchFamily="34" charset="0"/>
                <a:sym typeface="Symbol" panose="05050102010706020507" pitchFamily="18" charset="2"/>
              </a:rPr>
              <a:t>transmission</a:t>
            </a:r>
            <a:r>
              <a:rPr lang="fr-FR" altLang="fr-FR" sz="1600" dirty="0">
                <a:cs typeface="Arial" panose="020B0604020202020204" pitchFamily="34" charset="0"/>
                <a:sym typeface="Symbol" panose="05050102010706020507" pitchFamily="18" charset="2"/>
              </a:rPr>
              <a:t> de contenu pédagogique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  <a:sym typeface="Symbol" panose="05050102010706020507" pitchFamily="18" charset="2"/>
              </a:rPr>
              <a:t>- Vulgarisation, adaptation de l’enseignement</a:t>
            </a:r>
          </a:p>
        </p:txBody>
      </p:sp>
      <p:sp>
        <p:nvSpPr>
          <p:cNvPr id="22" name="Text Box 71">
            <a:extLst>
              <a:ext uri="{FF2B5EF4-FFF2-40B4-BE49-F238E27FC236}">
                <a16:creationId xmlns:a16="http://schemas.microsoft.com/office/drawing/2014/main" id="{C2A68A3B-9102-4663-B951-17E01DFD7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9684" y="2331264"/>
            <a:ext cx="67675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b="1" dirty="0">
                <a:cs typeface="Arial" panose="020B0604020202020204" pitchFamily="34" charset="0"/>
                <a:sym typeface="Symbol" panose="05050102010706020507" pitchFamily="18" charset="2"/>
              </a:rPr>
              <a:t>Adaptation</a:t>
            </a:r>
            <a:r>
              <a:rPr lang="fr-FR" altLang="fr-FR" sz="1600" dirty="0">
                <a:cs typeface="Arial" panose="020B0604020202020204" pitchFamily="34" charset="0"/>
                <a:sym typeface="Symbol" panose="05050102010706020507" pitchFamily="18" charset="2"/>
              </a:rPr>
              <a:t> au projet pédagogique de l’établissement</a:t>
            </a:r>
          </a:p>
        </p:txBody>
      </p:sp>
      <p:sp>
        <p:nvSpPr>
          <p:cNvPr id="23" name="Text Box 71">
            <a:extLst>
              <a:ext uri="{FF2B5EF4-FFF2-40B4-BE49-F238E27FC236}">
                <a16:creationId xmlns:a16="http://schemas.microsoft.com/office/drawing/2014/main" id="{94F30455-FDA8-4965-BDF4-69EF7F387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9683" y="2735669"/>
            <a:ext cx="67675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b="1" dirty="0">
                <a:cs typeface="Arial" panose="020B0604020202020204" pitchFamily="34" charset="0"/>
                <a:sym typeface="Symbol" panose="05050102010706020507" pitchFamily="18" charset="2"/>
              </a:rPr>
              <a:t>Maîtrise</a:t>
            </a:r>
            <a:r>
              <a:rPr lang="fr-FR" altLang="fr-FR" sz="1600" dirty="0">
                <a:cs typeface="Arial" panose="020B0604020202020204" pitchFamily="34" charset="0"/>
                <a:sym typeface="Symbol" panose="05050102010706020507" pitchFamily="18" charset="2"/>
              </a:rPr>
              <a:t> de l’enseignement du cours jusqu’à l’examen</a:t>
            </a:r>
          </a:p>
        </p:txBody>
      </p:sp>
      <p:sp>
        <p:nvSpPr>
          <p:cNvPr id="24" name="Text Box 71">
            <a:extLst>
              <a:ext uri="{FF2B5EF4-FFF2-40B4-BE49-F238E27FC236}">
                <a16:creationId xmlns:a16="http://schemas.microsoft.com/office/drawing/2014/main" id="{A955098D-DBCF-48FC-AB85-EEE033DC6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9683" y="3151344"/>
            <a:ext cx="67675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  <a:sym typeface="Symbol" panose="05050102010706020507" pitchFamily="18" charset="2"/>
              </a:rPr>
              <a:t>Maîtrise d’</a:t>
            </a:r>
            <a:r>
              <a:rPr lang="fr-FR" altLang="fr-FR" sz="1600" b="1" dirty="0">
                <a:cs typeface="Arial" panose="020B0604020202020204" pitchFamily="34" charset="0"/>
                <a:sym typeface="Symbol" panose="05050102010706020507" pitchFamily="18" charset="2"/>
              </a:rPr>
              <a:t>outils pédagogiques innovants</a:t>
            </a:r>
          </a:p>
        </p:txBody>
      </p:sp>
      <p:sp>
        <p:nvSpPr>
          <p:cNvPr id="39" name="Text Box 71">
            <a:extLst>
              <a:ext uri="{FF2B5EF4-FFF2-40B4-BE49-F238E27FC236}">
                <a16:creationId xmlns:a16="http://schemas.microsoft.com/office/drawing/2014/main" id="{51D1E90A-8DD8-4123-AA1C-40FD4C849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3860" y="3578187"/>
            <a:ext cx="676751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b="1" dirty="0">
                <a:cs typeface="Arial" panose="020B0604020202020204" pitchFamily="34" charset="0"/>
                <a:sym typeface="Symbol" panose="05050102010706020507" pitchFamily="18" charset="2"/>
              </a:rPr>
              <a:t>Prise de responsabilités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  <a:sym typeface="Symbol" panose="05050102010706020507" pitchFamily="18" charset="2"/>
              </a:rPr>
              <a:t>        - Projets pluridisciplinaires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  <a:sym typeface="Symbol" panose="05050102010706020507" pitchFamily="18" charset="2"/>
              </a:rPr>
              <a:t>        - Découverte de domaines professionnels, visites d’entreprises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  <a:sym typeface="Symbol" panose="05050102010706020507" pitchFamily="18" charset="2"/>
              </a:rPr>
              <a:t>        - Suivi de stages de 3</a:t>
            </a:r>
            <a:r>
              <a:rPr lang="fr-FR" altLang="fr-FR" sz="1600" baseline="30000" dirty="0">
                <a:cs typeface="Arial" panose="020B0604020202020204" pitchFamily="34" charset="0"/>
                <a:sym typeface="Symbol" panose="05050102010706020507" pitchFamily="18" charset="2"/>
              </a:rPr>
              <a:t>e</a:t>
            </a:r>
            <a:r>
              <a:rPr lang="fr-FR" altLang="fr-FR" sz="1600" dirty="0"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fr-FR" altLang="fr-FR" sz="1600" dirty="0">
                <a:cs typeface="Arial" panose="020B0604020202020204" pitchFamily="34" charset="0"/>
                <a:sym typeface="Symbol" panose="05050102010706020507" pitchFamily="18" charset="2"/>
              </a:rPr>
              <a:t>        - Préparation à l’oral du brevet</a:t>
            </a:r>
          </a:p>
        </p:txBody>
      </p:sp>
      <p:sp>
        <p:nvSpPr>
          <p:cNvPr id="13" name="Espace réservé du numéro de diapositive 2">
            <a:extLst>
              <a:ext uri="{FF2B5EF4-FFF2-40B4-BE49-F238E27FC236}">
                <a16:creationId xmlns:a16="http://schemas.microsoft.com/office/drawing/2014/main" id="{EFD0E91E-C8A5-466E-A360-81D271970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34</a:t>
            </a:fld>
            <a:endParaRPr lang="fr-FR" dirty="0"/>
          </a:p>
        </p:txBody>
      </p:sp>
      <p:sp>
        <p:nvSpPr>
          <p:cNvPr id="14" name="Text Box 71">
            <a:extLst>
              <a:ext uri="{FF2B5EF4-FFF2-40B4-BE49-F238E27FC236}">
                <a16:creationId xmlns:a16="http://schemas.microsoft.com/office/drawing/2014/main" id="{BAA7EE3A-469E-440B-9629-EEFF824C6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9863" y="1220513"/>
            <a:ext cx="5976937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800" b="1" dirty="0">
                <a:solidFill>
                  <a:srgbClr val="88006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 </a:t>
            </a:r>
            <a:r>
              <a:rPr lang="fr-FR" altLang="fr-FR" sz="1800" b="1" dirty="0">
                <a:cs typeface="Arial" panose="020B0604020202020204" pitchFamily="34" charset="0"/>
                <a:sym typeface="Symbol" panose="05050102010706020507" pitchFamily="18" charset="2"/>
              </a:rPr>
              <a:t>Enseignante certifiée :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fr-FR" altLang="fr-FR" sz="1800" b="1" dirty="0">
                <a:cs typeface="Arial" panose="020B0604020202020204" pitchFamily="34" charset="0"/>
                <a:sym typeface="Symbol" panose="05050102010706020507" pitchFamily="18" charset="2"/>
              </a:rPr>
              <a:t>       </a:t>
            </a:r>
            <a:r>
              <a:rPr lang="fr-FR" altLang="fr-FR" sz="1600" dirty="0">
                <a:cs typeface="Arial" panose="020B0604020202020204" pitchFamily="34" charset="0"/>
                <a:sym typeface="Symbol" panose="05050102010706020507" pitchFamily="18" charset="2"/>
              </a:rPr>
              <a:t>Collège St Joseph – Voiron (38) </a:t>
            </a:r>
          </a:p>
        </p:txBody>
      </p:sp>
      <p:pic>
        <p:nvPicPr>
          <p:cNvPr id="1026" name="Picture 2" descr="Collège Saint Joseph">
            <a:extLst>
              <a:ext uri="{FF2B5EF4-FFF2-40B4-BE49-F238E27FC236}">
                <a16:creationId xmlns:a16="http://schemas.microsoft.com/office/drawing/2014/main" id="{896DEB86-67E5-4082-BC9C-AFE6EE21DF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987" y="966151"/>
            <a:ext cx="835979" cy="50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71">
            <a:extLst>
              <a:ext uri="{FF2B5EF4-FFF2-40B4-BE49-F238E27FC236}">
                <a16:creationId xmlns:a16="http://schemas.microsoft.com/office/drawing/2014/main" id="{8848F9F3-397A-42DB-86D0-C61F46C46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535" y="3526806"/>
            <a:ext cx="3384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fr-FR" altLang="fr-FR" sz="1800" b="1" i="1" dirty="0">
                <a:solidFill>
                  <a:srgbClr val="32599E"/>
                </a:solidFill>
                <a:cs typeface="Arial" panose="020B0604020202020204" pitchFamily="34" charset="0"/>
                <a:sym typeface="Symbol" panose="05050102010706020507" pitchFamily="18" charset="2"/>
              </a:rPr>
              <a:t>Compétences acquises</a:t>
            </a:r>
          </a:p>
        </p:txBody>
      </p:sp>
    </p:spTree>
    <p:extLst>
      <p:ext uri="{BB962C8B-B14F-4D97-AF65-F5344CB8AC3E}">
        <p14:creationId xmlns:p14="http://schemas.microsoft.com/office/powerpoint/2010/main" val="28994312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FA1E5859-BD22-4A50-9BAE-D843BAB4D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Espace réservé du numéro de diapositive 2">
            <a:extLst>
              <a:ext uri="{FF2B5EF4-FFF2-40B4-BE49-F238E27FC236}">
                <a16:creationId xmlns:a16="http://schemas.microsoft.com/office/drawing/2014/main" id="{AAF3D851-6894-4619-9985-0A2ED616F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35</a:t>
            </a:fld>
            <a:endParaRPr lang="fr-FR" dirty="0"/>
          </a:p>
        </p:txBody>
      </p:sp>
      <p:sp>
        <p:nvSpPr>
          <p:cNvPr id="6" name="Text Box 71">
            <a:extLst>
              <a:ext uri="{FF2B5EF4-FFF2-40B4-BE49-F238E27FC236}">
                <a16:creationId xmlns:a16="http://schemas.microsoft.com/office/drawing/2014/main" id="{8858A622-1888-4FDE-A32A-C48D359B9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859" y="2759868"/>
            <a:ext cx="37806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fr-FR" altLang="fr-FR" sz="2400" b="1" i="1" dirty="0">
                <a:solidFill>
                  <a:srgbClr val="32599E"/>
                </a:solidFill>
                <a:cs typeface="Arial" panose="020B0604020202020204" pitchFamily="34" charset="0"/>
                <a:sym typeface="Symbol" panose="05050102010706020507" pitchFamily="18" charset="2"/>
              </a:rPr>
              <a:t>Merci de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2342215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>
            <a:extLst>
              <a:ext uri="{FF2B5EF4-FFF2-40B4-BE49-F238E27FC236}">
                <a16:creationId xmlns:a16="http://schemas.microsoft.com/office/drawing/2014/main" id="{4EF5BA7C-17AB-4009-8042-4BF8AD981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759" y="3923414"/>
            <a:ext cx="9685997" cy="1583950"/>
          </a:xfrm>
          <a:prstGeom prst="rect">
            <a:avLst/>
          </a:prstGeom>
        </p:spPr>
      </p:pic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5FCB9180-5368-4475-9AF8-B2EA3F0E3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440" y="2012240"/>
            <a:ext cx="121539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fr-FR" sz="1600" dirty="0">
                <a:cs typeface="Arial" panose="020B0604020202020204" pitchFamily="34" charset="0"/>
              </a:rPr>
              <a:t>α</a:t>
            </a:r>
            <a:r>
              <a:rPr lang="nl-BE" altLang="fr-FR" sz="1600" dirty="0">
                <a:cs typeface="Arial" panose="020B0604020202020204" pitchFamily="34" charset="0"/>
              </a:rPr>
              <a:t>-</a:t>
            </a:r>
            <a:r>
              <a:rPr lang="nl-BE" altLang="fr-FR" sz="1600" dirty="0" err="1">
                <a:cs typeface="Arial" panose="020B0604020202020204" pitchFamily="34" charset="0"/>
              </a:rPr>
              <a:t>pyranose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8BD6F958-059F-435A-9170-0CF72C604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82461"/>
            <a:ext cx="118729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800" b="1" dirty="0" err="1">
                <a:cs typeface="Arial" panose="020B0604020202020204" pitchFamily="34" charset="0"/>
              </a:rPr>
              <a:t>Objectif</a:t>
            </a:r>
            <a:r>
              <a:rPr lang="nl-BE" altLang="fr-FR" sz="1800" dirty="0">
                <a:cs typeface="Arial" panose="020B0604020202020204" pitchFamily="34" charset="0"/>
              </a:rPr>
              <a:t> : stratégie de </a:t>
            </a:r>
            <a:r>
              <a:rPr lang="nl-BE" altLang="fr-FR" sz="1800" dirty="0" err="1">
                <a:cs typeface="Arial" panose="020B0604020202020204" pitchFamily="34" charset="0"/>
              </a:rPr>
              <a:t>synthèse</a:t>
            </a:r>
            <a:r>
              <a:rPr lang="nl-BE" altLang="fr-FR" sz="1800" dirty="0">
                <a:cs typeface="Arial" panose="020B0604020202020204" pitchFamily="34" charset="0"/>
              </a:rPr>
              <a:t> </a:t>
            </a:r>
            <a:r>
              <a:rPr lang="nl-BE" altLang="fr-FR" sz="1800" dirty="0" err="1">
                <a:cs typeface="Arial" panose="020B0604020202020204" pitchFamily="34" charset="0"/>
              </a:rPr>
              <a:t>glycosidique</a:t>
            </a:r>
            <a:r>
              <a:rPr lang="nl-BE" altLang="fr-FR" sz="1800" dirty="0">
                <a:cs typeface="Arial" panose="020B0604020202020204" pitchFamily="34" charset="0"/>
              </a:rPr>
              <a:t> </a:t>
            </a:r>
            <a:r>
              <a:rPr lang="nl-BE" altLang="fr-FR" sz="1800" dirty="0" err="1">
                <a:cs typeface="Arial" panose="020B0604020202020204" pitchFamily="34" charset="0"/>
              </a:rPr>
              <a:t>couplant</a:t>
            </a:r>
            <a:r>
              <a:rPr lang="nl-BE" altLang="fr-FR" sz="1800" dirty="0">
                <a:cs typeface="Arial" panose="020B0604020202020204" pitchFamily="34" charset="0"/>
              </a:rPr>
              <a:t> </a:t>
            </a:r>
            <a:r>
              <a:rPr lang="nl-BE" altLang="fr-FR" sz="1800" dirty="0" err="1">
                <a:cs typeface="Arial" panose="020B0604020202020204" pitchFamily="34" charset="0"/>
              </a:rPr>
              <a:t>étapes</a:t>
            </a:r>
            <a:r>
              <a:rPr lang="nl-BE" altLang="fr-FR" sz="1800" dirty="0">
                <a:cs typeface="Arial" panose="020B0604020202020204" pitchFamily="34" charset="0"/>
              </a:rPr>
              <a:t> de </a:t>
            </a:r>
            <a:r>
              <a:rPr lang="nl-BE" altLang="fr-FR" sz="1800" dirty="0" err="1">
                <a:cs typeface="Arial" panose="020B0604020202020204" pitchFamily="34" charset="0"/>
              </a:rPr>
              <a:t>déprotection</a:t>
            </a:r>
            <a:r>
              <a:rPr lang="nl-BE" altLang="fr-FR" sz="1800" dirty="0">
                <a:cs typeface="Arial" panose="020B0604020202020204" pitchFamily="34" charset="0"/>
              </a:rPr>
              <a:t> et </a:t>
            </a:r>
            <a:r>
              <a:rPr lang="nl-BE" altLang="fr-FR" sz="1800" dirty="0" err="1">
                <a:cs typeface="Arial" panose="020B0604020202020204" pitchFamily="34" charset="0"/>
              </a:rPr>
              <a:t>glycosylation</a:t>
            </a:r>
            <a:r>
              <a:rPr lang="nl-BE" altLang="fr-FR" sz="1800" dirty="0">
                <a:cs typeface="Arial" panose="020B0604020202020204" pitchFamily="34" charset="0"/>
              </a:rPr>
              <a:t> </a:t>
            </a:r>
            <a:r>
              <a:rPr lang="nl-BE" altLang="fr-FR" sz="1800" dirty="0" err="1">
                <a:cs typeface="Arial" panose="020B0604020202020204" pitchFamily="34" charset="0"/>
              </a:rPr>
              <a:t>grâce</a:t>
            </a:r>
            <a:r>
              <a:rPr lang="nl-BE" altLang="fr-FR" sz="1800" dirty="0">
                <a:cs typeface="Arial" panose="020B0604020202020204" pitchFamily="34" charset="0"/>
              </a:rPr>
              <a:t> à 2 </a:t>
            </a:r>
            <a:r>
              <a:rPr lang="nl-BE" altLang="fr-FR" sz="1800" dirty="0" err="1">
                <a:cs typeface="Arial" panose="020B0604020202020204" pitchFamily="34" charset="0"/>
              </a:rPr>
              <a:t>enzymes</a:t>
            </a:r>
            <a:endParaRPr lang="fr-FR" altLang="fr-FR" sz="1800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ENSCR">
            <a:extLst>
              <a:ext uri="{FF2B5EF4-FFF2-40B4-BE49-F238E27FC236}">
                <a16:creationId xmlns:a16="http://schemas.microsoft.com/office/drawing/2014/main" id="{D40CDE04-2253-49BD-949D-694DE0477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478002"/>
            <a:ext cx="1195375" cy="60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iversité de Rennes 1 logo">
            <a:extLst>
              <a:ext uri="{FF2B5EF4-FFF2-40B4-BE49-F238E27FC236}">
                <a16:creationId xmlns:a16="http://schemas.microsoft.com/office/drawing/2014/main" id="{E7D1BC3D-1E89-4E75-957D-05032FF2E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1176296"/>
            <a:ext cx="1195375" cy="43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22">
            <a:extLst>
              <a:ext uri="{FF2B5EF4-FFF2-40B4-BE49-F238E27FC236}">
                <a16:creationId xmlns:a16="http://schemas.microsoft.com/office/drawing/2014/main" id="{FF6246EF-E83E-49DA-9BD9-4D3B8C6D4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8149" y="2014221"/>
            <a:ext cx="117051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fr-FR" sz="1600" dirty="0">
                <a:cs typeface="Arial" panose="020B0604020202020204" pitchFamily="34" charset="0"/>
              </a:rPr>
              <a:t>α</a:t>
            </a:r>
            <a:r>
              <a:rPr lang="nl-BE" altLang="fr-FR" sz="1600" dirty="0">
                <a:cs typeface="Arial" panose="020B0604020202020204" pitchFamily="34" charset="0"/>
              </a:rPr>
              <a:t>-</a:t>
            </a:r>
            <a:r>
              <a:rPr lang="nl-BE" altLang="fr-FR" sz="1600" dirty="0" err="1">
                <a:cs typeface="Arial" panose="020B0604020202020204" pitchFamily="34" charset="0"/>
              </a:rPr>
              <a:t>furanose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pic>
        <p:nvPicPr>
          <p:cNvPr id="15" name="Picture 18">
            <a:extLst>
              <a:ext uri="{FF2B5EF4-FFF2-40B4-BE49-F238E27FC236}">
                <a16:creationId xmlns:a16="http://schemas.microsoft.com/office/drawing/2014/main" id="{A240698B-2202-4EEF-8B04-41C372D67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845" y="1783448"/>
            <a:ext cx="1422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9">
            <a:extLst>
              <a:ext uri="{FF2B5EF4-FFF2-40B4-BE49-F238E27FC236}">
                <a16:creationId xmlns:a16="http://schemas.microsoft.com/office/drawing/2014/main" id="{AFF14922-5F9A-41BD-97C3-0A406573A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445" y="1770748"/>
            <a:ext cx="10033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8A73E20-610D-4AB1-BAEA-58E31D8666BC}"/>
              </a:ext>
            </a:extLst>
          </p:cNvPr>
          <p:cNvSpPr/>
          <p:nvPr/>
        </p:nvSpPr>
        <p:spPr>
          <a:xfrm>
            <a:off x="1577683" y="5225307"/>
            <a:ext cx="2112574" cy="2919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FF38A5F-F3C8-404B-97EA-D71F57DFF4C2}"/>
              </a:ext>
            </a:extLst>
          </p:cNvPr>
          <p:cNvSpPr txBox="1"/>
          <p:nvPr/>
        </p:nvSpPr>
        <p:spPr>
          <a:xfrm>
            <a:off x="1577683" y="5156795"/>
            <a:ext cx="2734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Donneur de </a:t>
            </a:r>
            <a:r>
              <a:rPr lang="fr-FR" b="1" dirty="0" err="1"/>
              <a:t>glycosyle</a:t>
            </a:r>
            <a:endParaRPr lang="fr-FR" b="1" dirty="0"/>
          </a:p>
        </p:txBody>
      </p:sp>
      <p:sp>
        <p:nvSpPr>
          <p:cNvPr id="20" name="Espace réservé du numéro de diapositive 2">
            <a:extLst>
              <a:ext uri="{FF2B5EF4-FFF2-40B4-BE49-F238E27FC236}">
                <a16:creationId xmlns:a16="http://schemas.microsoft.com/office/drawing/2014/main" id="{CA9ED0C2-1FE4-473E-972D-ACA929494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4</a:t>
            </a:fld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318F0F4-3EBB-4FF9-93F0-4AAA4AA53E34}"/>
              </a:ext>
            </a:extLst>
          </p:cNvPr>
          <p:cNvSpPr txBox="1"/>
          <p:nvPr/>
        </p:nvSpPr>
        <p:spPr>
          <a:xfrm>
            <a:off x="4133020" y="4856738"/>
            <a:ext cx="1533494" cy="323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Arial" panose="020B0604020202020204" pitchFamily="34" charset="0"/>
                <a:cs typeface="Arial" panose="020B0604020202020204" pitchFamily="34" charset="0"/>
              </a:rPr>
              <a:t>glycosidase</a:t>
            </a: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000" b="1" i="1" dirty="0">
                <a:cs typeface="Arial" panose="020B0604020202020204" pitchFamily="34" charset="0"/>
              </a:rPr>
              <a:t>DEA : </a:t>
            </a:r>
            <a:r>
              <a:rPr lang="nl-BE" altLang="fr-FR" sz="2000" b="1" i="1" dirty="0" err="1">
                <a:cs typeface="Arial" panose="020B0604020202020204" pitchFamily="34" charset="0"/>
              </a:rPr>
              <a:t>Synthèse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chimioenzymatique</a:t>
            </a:r>
            <a:r>
              <a:rPr lang="nl-BE" altLang="fr-FR" sz="2000" b="1" i="1" dirty="0">
                <a:cs typeface="Arial" panose="020B0604020202020204" pitchFamily="34" charset="0"/>
              </a:rPr>
              <a:t> de </a:t>
            </a:r>
            <a:r>
              <a:rPr lang="nl-BE" altLang="fr-FR" sz="2000" b="1" i="1" dirty="0" err="1">
                <a:cs typeface="Arial" panose="020B0604020202020204" pitchFamily="34" charset="0"/>
              </a:rPr>
              <a:t>dérivés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glycofuranosidiques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995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000" b="1" i="1" dirty="0">
                <a:cs typeface="Arial" panose="020B0604020202020204" pitchFamily="34" charset="0"/>
              </a:rPr>
              <a:t>DEA : </a:t>
            </a:r>
            <a:r>
              <a:rPr lang="nl-BE" altLang="fr-FR" sz="2000" b="1" i="1" dirty="0" err="1">
                <a:cs typeface="Arial" panose="020B0604020202020204" pitchFamily="34" charset="0"/>
              </a:rPr>
              <a:t>Synthèse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chimioenzymatique</a:t>
            </a:r>
            <a:r>
              <a:rPr lang="nl-BE" altLang="fr-FR" sz="2000" b="1" i="1" dirty="0">
                <a:cs typeface="Arial" panose="020B0604020202020204" pitchFamily="34" charset="0"/>
              </a:rPr>
              <a:t> de </a:t>
            </a:r>
            <a:r>
              <a:rPr lang="nl-BE" altLang="fr-FR" sz="2000" b="1" i="1" dirty="0" err="1">
                <a:cs typeface="Arial" panose="020B0604020202020204" pitchFamily="34" charset="0"/>
              </a:rPr>
              <a:t>dérivés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glycofuranosidiques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8" name="Picture 4" descr="Université de Rennes 1 logo">
            <a:extLst>
              <a:ext uri="{FF2B5EF4-FFF2-40B4-BE49-F238E27FC236}">
                <a16:creationId xmlns:a16="http://schemas.microsoft.com/office/drawing/2014/main" id="{E7D1BC3D-1E89-4E75-957D-05032FF2E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1176296"/>
            <a:ext cx="1195375" cy="43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14">
            <a:extLst>
              <a:ext uri="{FF2B5EF4-FFF2-40B4-BE49-F238E27FC236}">
                <a16:creationId xmlns:a16="http://schemas.microsoft.com/office/drawing/2014/main" id="{B3F9E178-91DF-4ECE-A429-9CB808F77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1" y="1910873"/>
            <a:ext cx="6096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600" dirty="0" err="1">
                <a:cs typeface="Arial" panose="020B0604020202020204" pitchFamily="34" charset="0"/>
              </a:rPr>
              <a:t>Mécanisme</a:t>
            </a:r>
            <a:r>
              <a:rPr lang="nl-BE" altLang="fr-FR" sz="1600" dirty="0">
                <a:cs typeface="Arial" panose="020B0604020202020204" pitchFamily="34" charset="0"/>
              </a:rPr>
              <a:t> de </a:t>
            </a:r>
            <a:r>
              <a:rPr lang="nl-BE" altLang="fr-FR" sz="1600" dirty="0" err="1">
                <a:cs typeface="Arial" panose="020B0604020202020204" pitchFamily="34" charset="0"/>
              </a:rPr>
              <a:t>réaction</a:t>
            </a:r>
            <a:r>
              <a:rPr lang="nl-BE" altLang="fr-FR" sz="1600" dirty="0">
                <a:cs typeface="Arial" panose="020B0604020202020204" pitchFamily="34" charset="0"/>
              </a:rPr>
              <a:t> </a:t>
            </a:r>
            <a:r>
              <a:rPr lang="nl-BE" altLang="fr-FR" sz="1600" dirty="0" err="1">
                <a:cs typeface="Arial" panose="020B0604020202020204" pitchFamily="34" charset="0"/>
              </a:rPr>
              <a:t>catalysée</a:t>
            </a:r>
            <a:r>
              <a:rPr lang="nl-BE" altLang="fr-FR" sz="1600" dirty="0">
                <a:cs typeface="Arial" panose="020B0604020202020204" pitchFamily="34" charset="0"/>
              </a:rPr>
              <a:t> par des </a:t>
            </a:r>
            <a:r>
              <a:rPr lang="nl-BE" altLang="fr-FR" sz="1600" dirty="0" err="1">
                <a:cs typeface="Arial" panose="020B0604020202020204" pitchFamily="34" charset="0"/>
              </a:rPr>
              <a:t>glycosidases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EFF71436-4274-459C-8420-6C9624D82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743" y="2631407"/>
            <a:ext cx="56219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600" dirty="0" err="1">
                <a:cs typeface="Arial" panose="020B0604020202020204" pitchFamily="34" charset="0"/>
              </a:rPr>
              <a:t>Réaction</a:t>
            </a:r>
            <a:r>
              <a:rPr lang="nl-BE" altLang="fr-FR" sz="1600" dirty="0">
                <a:cs typeface="Arial" panose="020B0604020202020204" pitchFamily="34" charset="0"/>
              </a:rPr>
              <a:t> de </a:t>
            </a:r>
            <a:r>
              <a:rPr lang="nl-BE" altLang="fr-FR" sz="1600" dirty="0" err="1">
                <a:cs typeface="Arial" panose="020B0604020202020204" pitchFamily="34" charset="0"/>
              </a:rPr>
              <a:t>transglycosylation</a:t>
            </a:r>
            <a:r>
              <a:rPr lang="nl-BE" altLang="fr-FR" sz="1600" dirty="0">
                <a:cs typeface="Arial" panose="020B0604020202020204" pitchFamily="34" charset="0"/>
              </a:rPr>
              <a:t> en </a:t>
            </a:r>
            <a:r>
              <a:rPr lang="nl-BE" altLang="fr-FR" sz="1600" dirty="0" err="1">
                <a:cs typeface="Arial" panose="020B0604020202020204" pitchFamily="34" charset="0"/>
              </a:rPr>
              <a:t>compétition</a:t>
            </a:r>
            <a:r>
              <a:rPr lang="nl-BE" altLang="fr-FR" sz="1600" dirty="0">
                <a:cs typeface="Arial" panose="020B0604020202020204" pitchFamily="34" charset="0"/>
              </a:rPr>
              <a:t> </a:t>
            </a:r>
            <a:r>
              <a:rPr lang="nl-BE" altLang="fr-FR" sz="1600" dirty="0" err="1">
                <a:cs typeface="Arial" panose="020B0604020202020204" pitchFamily="34" charset="0"/>
              </a:rPr>
              <a:t>avec</a:t>
            </a:r>
            <a:r>
              <a:rPr lang="nl-BE" altLang="fr-FR" sz="1600" dirty="0">
                <a:cs typeface="Arial" panose="020B0604020202020204" pitchFamily="34" charset="0"/>
              </a:rPr>
              <a:t> </a:t>
            </a:r>
            <a:r>
              <a:rPr lang="nl-BE" altLang="fr-FR" sz="1600" dirty="0" err="1">
                <a:cs typeface="Arial" panose="020B0604020202020204" pitchFamily="34" charset="0"/>
              </a:rPr>
              <a:t>l’hydrolyse</a:t>
            </a:r>
            <a:r>
              <a:rPr lang="nl-BE" altLang="fr-FR" sz="1600" dirty="0">
                <a:cs typeface="Arial" panose="020B0604020202020204" pitchFamily="34" charset="0"/>
              </a:rPr>
              <a:t> du </a:t>
            </a:r>
            <a:r>
              <a:rPr lang="nl-BE" altLang="fr-FR" sz="1600" dirty="0" err="1">
                <a:cs typeface="Arial" panose="020B0604020202020204" pitchFamily="34" charset="0"/>
              </a:rPr>
              <a:t>produit</a:t>
            </a:r>
            <a:r>
              <a:rPr lang="nl-BE" altLang="fr-FR" sz="1600" dirty="0">
                <a:cs typeface="Arial" panose="020B0604020202020204" pitchFamily="34" charset="0"/>
              </a:rPr>
              <a:t> </a:t>
            </a:r>
            <a:r>
              <a:rPr lang="nl-BE" altLang="fr-FR" sz="1600" dirty="0" err="1">
                <a:cs typeface="Arial" panose="020B0604020202020204" pitchFamily="34" charset="0"/>
              </a:rPr>
              <a:t>formé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sp>
        <p:nvSpPr>
          <p:cNvPr id="12" name="Flèche : bas 11">
            <a:extLst>
              <a:ext uri="{FF2B5EF4-FFF2-40B4-BE49-F238E27FC236}">
                <a16:creationId xmlns:a16="http://schemas.microsoft.com/office/drawing/2014/main" id="{F8AC469E-E2B1-4FB8-92F0-66E488E18171}"/>
              </a:ext>
            </a:extLst>
          </p:cNvPr>
          <p:cNvSpPr/>
          <p:nvPr/>
        </p:nvSpPr>
        <p:spPr>
          <a:xfrm>
            <a:off x="3314700" y="2331072"/>
            <a:ext cx="171450" cy="280854"/>
          </a:xfrm>
          <a:prstGeom prst="downArrow">
            <a:avLst/>
          </a:prstGeom>
          <a:solidFill>
            <a:srgbClr val="3259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1"/>
              </a:solidFill>
            </a:endParaRPr>
          </a:p>
        </p:txBody>
      </p:sp>
      <p:sp>
        <p:nvSpPr>
          <p:cNvPr id="21" name="Espace réservé du numéro de diapositive 2">
            <a:extLst>
              <a:ext uri="{FF2B5EF4-FFF2-40B4-BE49-F238E27FC236}">
                <a16:creationId xmlns:a16="http://schemas.microsoft.com/office/drawing/2014/main" id="{123864D1-E41F-4280-8DDC-1FEFC5BFB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5</a:t>
            </a:fld>
            <a:endParaRPr lang="fr-FR" dirty="0"/>
          </a:p>
        </p:txBody>
      </p:sp>
      <p:pic>
        <p:nvPicPr>
          <p:cNvPr id="23" name="Picture 8">
            <a:extLst>
              <a:ext uri="{FF2B5EF4-FFF2-40B4-BE49-F238E27FC236}">
                <a16:creationId xmlns:a16="http://schemas.microsoft.com/office/drawing/2014/main" id="{351675CE-6AB9-418D-9C2D-B26F8BA02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600" y="1473200"/>
            <a:ext cx="5054600" cy="492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 Box 14">
            <a:extLst>
              <a:ext uri="{FF2B5EF4-FFF2-40B4-BE49-F238E27FC236}">
                <a16:creationId xmlns:a16="http://schemas.microsoft.com/office/drawing/2014/main" id="{ACB91708-6D63-4853-BB0C-C748AA3A9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8439" y="3703143"/>
            <a:ext cx="236668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000" dirty="0">
                <a:cs typeface="Arial" panose="020B0604020202020204" pitchFamily="34" charset="0"/>
              </a:rPr>
              <a:t>Intermédiaire </a:t>
            </a:r>
            <a:r>
              <a:rPr lang="nl-BE" altLang="fr-FR" sz="1000" dirty="0" err="1">
                <a:cs typeface="Arial" panose="020B0604020202020204" pitchFamily="34" charset="0"/>
              </a:rPr>
              <a:t>glycosyl-enzyme</a:t>
            </a:r>
            <a:endParaRPr lang="fr-FR" altLang="fr-FR" sz="1000" dirty="0">
              <a:cs typeface="Arial" panose="020B0604020202020204" pitchFamily="34" charset="0"/>
            </a:endParaRPr>
          </a:p>
        </p:txBody>
      </p:sp>
      <p:pic>
        <p:nvPicPr>
          <p:cNvPr id="14" name="Picture 2" descr="ENSCR">
            <a:extLst>
              <a:ext uri="{FF2B5EF4-FFF2-40B4-BE49-F238E27FC236}">
                <a16:creationId xmlns:a16="http://schemas.microsoft.com/office/drawing/2014/main" id="{D40CDE04-2253-49BD-949D-694DE0477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478002"/>
            <a:ext cx="1195375" cy="60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0128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000" b="1" i="1" dirty="0">
                <a:cs typeface="Arial" panose="020B0604020202020204" pitchFamily="34" charset="0"/>
              </a:rPr>
              <a:t>DEA : </a:t>
            </a:r>
            <a:r>
              <a:rPr lang="nl-BE" altLang="fr-FR" sz="2000" b="1" i="1" dirty="0" err="1">
                <a:cs typeface="Arial" panose="020B0604020202020204" pitchFamily="34" charset="0"/>
              </a:rPr>
              <a:t>Synthèse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chimioenzymatique</a:t>
            </a:r>
            <a:r>
              <a:rPr lang="nl-BE" altLang="fr-FR" sz="2000" b="1" i="1" dirty="0">
                <a:cs typeface="Arial" panose="020B0604020202020204" pitchFamily="34" charset="0"/>
              </a:rPr>
              <a:t> de </a:t>
            </a:r>
            <a:r>
              <a:rPr lang="nl-BE" altLang="fr-FR" sz="2000" b="1" i="1" dirty="0" err="1">
                <a:cs typeface="Arial" panose="020B0604020202020204" pitchFamily="34" charset="0"/>
              </a:rPr>
              <a:t>dérivés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glycofuranosidiques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8" name="Picture 4" descr="Université de Rennes 1 logo">
            <a:extLst>
              <a:ext uri="{FF2B5EF4-FFF2-40B4-BE49-F238E27FC236}">
                <a16:creationId xmlns:a16="http://schemas.microsoft.com/office/drawing/2014/main" id="{E7D1BC3D-1E89-4E75-957D-05032FF2E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1176296"/>
            <a:ext cx="1195375" cy="43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14">
            <a:extLst>
              <a:ext uri="{FF2B5EF4-FFF2-40B4-BE49-F238E27FC236}">
                <a16:creationId xmlns:a16="http://schemas.microsoft.com/office/drawing/2014/main" id="{B3F9E178-91DF-4ECE-A429-9CB808F77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1" y="1910873"/>
            <a:ext cx="6096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600" dirty="0" err="1">
                <a:cs typeface="Arial" panose="020B0604020202020204" pitchFamily="34" charset="0"/>
              </a:rPr>
              <a:t>Mécanisme</a:t>
            </a:r>
            <a:r>
              <a:rPr lang="nl-BE" altLang="fr-FR" sz="1600" dirty="0">
                <a:cs typeface="Arial" panose="020B0604020202020204" pitchFamily="34" charset="0"/>
              </a:rPr>
              <a:t> de </a:t>
            </a:r>
            <a:r>
              <a:rPr lang="nl-BE" altLang="fr-FR" sz="1600" dirty="0" err="1">
                <a:cs typeface="Arial" panose="020B0604020202020204" pitchFamily="34" charset="0"/>
              </a:rPr>
              <a:t>réaction</a:t>
            </a:r>
            <a:r>
              <a:rPr lang="nl-BE" altLang="fr-FR" sz="1600" dirty="0">
                <a:cs typeface="Arial" panose="020B0604020202020204" pitchFamily="34" charset="0"/>
              </a:rPr>
              <a:t> </a:t>
            </a:r>
            <a:r>
              <a:rPr lang="nl-BE" altLang="fr-FR" sz="1600" dirty="0" err="1">
                <a:cs typeface="Arial" panose="020B0604020202020204" pitchFamily="34" charset="0"/>
              </a:rPr>
              <a:t>catalysée</a:t>
            </a:r>
            <a:r>
              <a:rPr lang="nl-BE" altLang="fr-FR" sz="1600" dirty="0">
                <a:cs typeface="Arial" panose="020B0604020202020204" pitchFamily="34" charset="0"/>
              </a:rPr>
              <a:t> par des </a:t>
            </a:r>
            <a:r>
              <a:rPr lang="nl-BE" altLang="fr-FR" sz="1600" dirty="0" err="1">
                <a:cs typeface="Arial" panose="020B0604020202020204" pitchFamily="34" charset="0"/>
              </a:rPr>
              <a:t>glycosidases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EFF71436-4274-459C-8420-6C9624D82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743" y="2631407"/>
            <a:ext cx="56219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600" dirty="0" err="1">
                <a:cs typeface="Arial" panose="020B0604020202020204" pitchFamily="34" charset="0"/>
              </a:rPr>
              <a:t>Réaction</a:t>
            </a:r>
            <a:r>
              <a:rPr lang="nl-BE" altLang="fr-FR" sz="1600" dirty="0">
                <a:cs typeface="Arial" panose="020B0604020202020204" pitchFamily="34" charset="0"/>
              </a:rPr>
              <a:t> de </a:t>
            </a:r>
            <a:r>
              <a:rPr lang="nl-BE" altLang="fr-FR" sz="1600" dirty="0" err="1">
                <a:cs typeface="Arial" panose="020B0604020202020204" pitchFamily="34" charset="0"/>
              </a:rPr>
              <a:t>transglycosylation</a:t>
            </a:r>
            <a:r>
              <a:rPr lang="nl-BE" altLang="fr-FR" sz="1600" dirty="0">
                <a:cs typeface="Arial" panose="020B0604020202020204" pitchFamily="34" charset="0"/>
              </a:rPr>
              <a:t> en </a:t>
            </a:r>
            <a:r>
              <a:rPr lang="nl-BE" altLang="fr-FR" sz="1600" dirty="0" err="1">
                <a:cs typeface="Arial" panose="020B0604020202020204" pitchFamily="34" charset="0"/>
              </a:rPr>
              <a:t>compétition</a:t>
            </a:r>
            <a:r>
              <a:rPr lang="nl-BE" altLang="fr-FR" sz="1600" dirty="0">
                <a:cs typeface="Arial" panose="020B0604020202020204" pitchFamily="34" charset="0"/>
              </a:rPr>
              <a:t> </a:t>
            </a:r>
            <a:r>
              <a:rPr lang="nl-BE" altLang="fr-FR" sz="1600" dirty="0" err="1">
                <a:cs typeface="Arial" panose="020B0604020202020204" pitchFamily="34" charset="0"/>
              </a:rPr>
              <a:t>avec</a:t>
            </a:r>
            <a:r>
              <a:rPr lang="nl-BE" altLang="fr-FR" sz="1600" dirty="0">
                <a:cs typeface="Arial" panose="020B0604020202020204" pitchFamily="34" charset="0"/>
              </a:rPr>
              <a:t> </a:t>
            </a:r>
            <a:r>
              <a:rPr lang="nl-BE" altLang="fr-FR" sz="1600" dirty="0" err="1">
                <a:cs typeface="Arial" panose="020B0604020202020204" pitchFamily="34" charset="0"/>
              </a:rPr>
              <a:t>l’hydrolyse</a:t>
            </a:r>
            <a:r>
              <a:rPr lang="nl-BE" altLang="fr-FR" sz="1600" dirty="0">
                <a:cs typeface="Arial" panose="020B0604020202020204" pitchFamily="34" charset="0"/>
              </a:rPr>
              <a:t> du </a:t>
            </a:r>
            <a:r>
              <a:rPr lang="nl-BE" altLang="fr-FR" sz="1600" dirty="0" err="1">
                <a:cs typeface="Arial" panose="020B0604020202020204" pitchFamily="34" charset="0"/>
              </a:rPr>
              <a:t>produit</a:t>
            </a:r>
            <a:r>
              <a:rPr lang="nl-BE" altLang="fr-FR" sz="1600" dirty="0">
                <a:cs typeface="Arial" panose="020B0604020202020204" pitchFamily="34" charset="0"/>
              </a:rPr>
              <a:t> </a:t>
            </a:r>
            <a:r>
              <a:rPr lang="nl-BE" altLang="fr-FR" sz="1600" dirty="0" err="1">
                <a:cs typeface="Arial" panose="020B0604020202020204" pitchFamily="34" charset="0"/>
              </a:rPr>
              <a:t>formé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sp>
        <p:nvSpPr>
          <p:cNvPr id="18" name="Text Box 14">
            <a:extLst>
              <a:ext uri="{FF2B5EF4-FFF2-40B4-BE49-F238E27FC236}">
                <a16:creationId xmlns:a16="http://schemas.microsoft.com/office/drawing/2014/main" id="{6A8D6D6C-D491-478A-8CDB-9D80C11AE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3" y="3555325"/>
            <a:ext cx="631030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600" dirty="0">
                <a:cs typeface="Arial" panose="020B0604020202020204" pitchFamily="34" charset="0"/>
              </a:rPr>
              <a:t>Approche </a:t>
            </a:r>
            <a:r>
              <a:rPr lang="nl-BE" altLang="fr-FR" sz="1600" dirty="0" err="1">
                <a:cs typeface="Arial" panose="020B0604020202020204" pitchFamily="34" charset="0"/>
              </a:rPr>
              <a:t>cinétique</a:t>
            </a:r>
            <a:r>
              <a:rPr lang="nl-BE" altLang="fr-FR" sz="1600" dirty="0">
                <a:cs typeface="Arial" panose="020B0604020202020204" pitchFamily="34" charset="0"/>
              </a:rPr>
              <a:t> : </a:t>
            </a:r>
            <a:r>
              <a:rPr lang="nl-BE" altLang="fr-FR" sz="1600" dirty="0" err="1">
                <a:cs typeface="Arial" panose="020B0604020202020204" pitchFamily="34" charset="0"/>
              </a:rPr>
              <a:t>utilisation</a:t>
            </a:r>
            <a:r>
              <a:rPr lang="nl-BE" altLang="fr-FR" sz="1600" dirty="0">
                <a:cs typeface="Arial" panose="020B0604020202020204" pitchFamily="34" charset="0"/>
              </a:rPr>
              <a:t> de </a:t>
            </a:r>
            <a:r>
              <a:rPr lang="nl-BE" altLang="fr-FR" sz="1600" dirty="0" err="1">
                <a:cs typeface="Arial" panose="020B0604020202020204" pitchFamily="34" charset="0"/>
              </a:rPr>
              <a:t>donneurs</a:t>
            </a:r>
            <a:r>
              <a:rPr lang="nl-BE" altLang="fr-FR" sz="1600" dirty="0">
                <a:cs typeface="Arial" panose="020B0604020202020204" pitchFamily="34" charset="0"/>
              </a:rPr>
              <a:t> </a:t>
            </a:r>
            <a:r>
              <a:rPr lang="nl-BE" altLang="fr-FR" sz="1600" dirty="0" err="1">
                <a:cs typeface="Arial" panose="020B0604020202020204" pitchFamily="34" charset="0"/>
              </a:rPr>
              <a:t>glycosylés</a:t>
            </a:r>
            <a:r>
              <a:rPr lang="nl-BE" altLang="fr-FR" sz="1600" dirty="0">
                <a:cs typeface="Arial" panose="020B0604020202020204" pitchFamily="34" charset="0"/>
              </a:rPr>
              <a:t> </a:t>
            </a:r>
            <a:r>
              <a:rPr lang="nl-BE" altLang="fr-FR" sz="1600" dirty="0" err="1">
                <a:cs typeface="Arial" panose="020B0604020202020204" pitchFamily="34" charset="0"/>
              </a:rPr>
              <a:t>très</a:t>
            </a:r>
            <a:r>
              <a:rPr lang="nl-BE" altLang="fr-FR" sz="1600" dirty="0">
                <a:cs typeface="Arial" panose="020B0604020202020204" pitchFamily="34" charset="0"/>
              </a:rPr>
              <a:t> </a:t>
            </a:r>
            <a:r>
              <a:rPr lang="nl-BE" altLang="fr-FR" sz="1600" dirty="0" err="1">
                <a:cs typeface="Arial" panose="020B0604020202020204" pitchFamily="34" charset="0"/>
              </a:rPr>
              <a:t>réactifs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2BEC6170-F93A-4C2E-A33D-3C65C3C2A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303" y="4222077"/>
            <a:ext cx="6096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600" dirty="0" err="1">
                <a:cs typeface="Arial" panose="020B0604020202020204" pitchFamily="34" charset="0"/>
              </a:rPr>
              <a:t>Fluorures</a:t>
            </a:r>
            <a:r>
              <a:rPr lang="nl-BE" altLang="fr-FR" sz="1600" dirty="0">
                <a:cs typeface="Arial" panose="020B0604020202020204" pitchFamily="34" charset="0"/>
              </a:rPr>
              <a:t> de </a:t>
            </a:r>
            <a:r>
              <a:rPr lang="nl-BE" altLang="fr-FR" sz="1600" dirty="0" err="1">
                <a:cs typeface="Arial" panose="020B0604020202020204" pitchFamily="34" charset="0"/>
              </a:rPr>
              <a:t>glycofuranosyle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BEB930D-403C-4BD7-8D12-51BC4C29F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25" y="4945990"/>
            <a:ext cx="6096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600" dirty="0" err="1">
                <a:cs typeface="Arial" panose="020B0604020202020204" pitchFamily="34" charset="0"/>
              </a:rPr>
              <a:t>Fluorures</a:t>
            </a:r>
            <a:r>
              <a:rPr lang="nl-BE" altLang="fr-FR" sz="1600" dirty="0">
                <a:cs typeface="Arial" panose="020B0604020202020204" pitchFamily="34" charset="0"/>
              </a:rPr>
              <a:t> de L-</a:t>
            </a:r>
            <a:r>
              <a:rPr lang="nl-BE" altLang="fr-FR" sz="1600" dirty="0" err="1">
                <a:cs typeface="Arial" panose="020B0604020202020204" pitchFamily="34" charset="0"/>
              </a:rPr>
              <a:t>arabinofuranosyle</a:t>
            </a:r>
            <a:r>
              <a:rPr lang="nl-BE" altLang="fr-FR" sz="1600" dirty="0">
                <a:cs typeface="Arial" panose="020B0604020202020204" pitchFamily="34" charset="0"/>
              </a:rPr>
              <a:t> 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sp>
        <p:nvSpPr>
          <p:cNvPr id="12" name="Flèche : bas 11">
            <a:extLst>
              <a:ext uri="{FF2B5EF4-FFF2-40B4-BE49-F238E27FC236}">
                <a16:creationId xmlns:a16="http://schemas.microsoft.com/office/drawing/2014/main" id="{F8AC469E-E2B1-4FB8-92F0-66E488E18171}"/>
              </a:ext>
            </a:extLst>
          </p:cNvPr>
          <p:cNvSpPr/>
          <p:nvPr/>
        </p:nvSpPr>
        <p:spPr>
          <a:xfrm>
            <a:off x="3314700" y="2331072"/>
            <a:ext cx="171450" cy="280854"/>
          </a:xfrm>
          <a:prstGeom prst="downArrow">
            <a:avLst/>
          </a:prstGeom>
          <a:solidFill>
            <a:srgbClr val="3259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1"/>
              </a:solidFill>
            </a:endParaRPr>
          </a:p>
        </p:txBody>
      </p:sp>
      <p:sp>
        <p:nvSpPr>
          <p:cNvPr id="26" name="Flèche : bas 25">
            <a:extLst>
              <a:ext uri="{FF2B5EF4-FFF2-40B4-BE49-F238E27FC236}">
                <a16:creationId xmlns:a16="http://schemas.microsoft.com/office/drawing/2014/main" id="{00C57011-52BC-469D-AED4-27FB5320DF08}"/>
              </a:ext>
            </a:extLst>
          </p:cNvPr>
          <p:cNvSpPr/>
          <p:nvPr/>
        </p:nvSpPr>
        <p:spPr>
          <a:xfrm>
            <a:off x="3309932" y="3263159"/>
            <a:ext cx="171450" cy="280854"/>
          </a:xfrm>
          <a:prstGeom prst="downArrow">
            <a:avLst/>
          </a:prstGeom>
          <a:solidFill>
            <a:srgbClr val="3259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1"/>
              </a:solidFill>
            </a:endParaRPr>
          </a:p>
        </p:txBody>
      </p:sp>
      <p:sp>
        <p:nvSpPr>
          <p:cNvPr id="27" name="Flèche : bas 26">
            <a:extLst>
              <a:ext uri="{FF2B5EF4-FFF2-40B4-BE49-F238E27FC236}">
                <a16:creationId xmlns:a16="http://schemas.microsoft.com/office/drawing/2014/main" id="{5C3355C0-553F-4BE7-B53A-7CBB16DA3344}"/>
              </a:ext>
            </a:extLst>
          </p:cNvPr>
          <p:cNvSpPr/>
          <p:nvPr/>
        </p:nvSpPr>
        <p:spPr>
          <a:xfrm>
            <a:off x="3301082" y="3911545"/>
            <a:ext cx="171450" cy="280854"/>
          </a:xfrm>
          <a:prstGeom prst="downArrow">
            <a:avLst/>
          </a:prstGeom>
          <a:solidFill>
            <a:srgbClr val="3259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1"/>
              </a:solidFill>
            </a:endParaRPr>
          </a:p>
        </p:txBody>
      </p:sp>
      <p:sp>
        <p:nvSpPr>
          <p:cNvPr id="28" name="Flèche : bas 27">
            <a:extLst>
              <a:ext uri="{FF2B5EF4-FFF2-40B4-BE49-F238E27FC236}">
                <a16:creationId xmlns:a16="http://schemas.microsoft.com/office/drawing/2014/main" id="{A7EBA8F8-EBCA-43F7-A80B-8C28899AF584}"/>
              </a:ext>
            </a:extLst>
          </p:cNvPr>
          <p:cNvSpPr/>
          <p:nvPr/>
        </p:nvSpPr>
        <p:spPr>
          <a:xfrm>
            <a:off x="3296314" y="4635455"/>
            <a:ext cx="171450" cy="280854"/>
          </a:xfrm>
          <a:prstGeom prst="downArrow">
            <a:avLst/>
          </a:prstGeom>
          <a:solidFill>
            <a:srgbClr val="3259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1"/>
              </a:solidFill>
            </a:endParaRPr>
          </a:p>
        </p:txBody>
      </p:sp>
      <p:sp>
        <p:nvSpPr>
          <p:cNvPr id="21" name="Espace réservé du numéro de diapositive 2">
            <a:extLst>
              <a:ext uri="{FF2B5EF4-FFF2-40B4-BE49-F238E27FC236}">
                <a16:creationId xmlns:a16="http://schemas.microsoft.com/office/drawing/2014/main" id="{123864D1-E41F-4280-8DDC-1FEFC5BFB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6</a:t>
            </a:fld>
            <a:endParaRPr lang="fr-FR" dirty="0"/>
          </a:p>
        </p:txBody>
      </p:sp>
      <p:pic>
        <p:nvPicPr>
          <p:cNvPr id="22" name="Picture 7">
            <a:extLst>
              <a:ext uri="{FF2B5EF4-FFF2-40B4-BE49-F238E27FC236}">
                <a16:creationId xmlns:a16="http://schemas.microsoft.com/office/drawing/2014/main" id="{1E73B320-E1C0-428F-B71C-A15ED4E4B4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5315855"/>
            <a:ext cx="47752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8">
            <a:extLst>
              <a:ext uri="{FF2B5EF4-FFF2-40B4-BE49-F238E27FC236}">
                <a16:creationId xmlns:a16="http://schemas.microsoft.com/office/drawing/2014/main" id="{351675CE-6AB9-418D-9C2D-B26F8BA02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600" y="1473200"/>
            <a:ext cx="5054600" cy="492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 Box 14">
            <a:extLst>
              <a:ext uri="{FF2B5EF4-FFF2-40B4-BE49-F238E27FC236}">
                <a16:creationId xmlns:a16="http://schemas.microsoft.com/office/drawing/2014/main" id="{ACB91708-6D63-4853-BB0C-C748AA3A9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8439" y="3703143"/>
            <a:ext cx="236668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000" dirty="0">
                <a:cs typeface="Arial" panose="020B0604020202020204" pitchFamily="34" charset="0"/>
              </a:rPr>
              <a:t>Intermédiaire </a:t>
            </a:r>
            <a:r>
              <a:rPr lang="nl-BE" altLang="fr-FR" sz="1000" dirty="0" err="1">
                <a:cs typeface="Arial" panose="020B0604020202020204" pitchFamily="34" charset="0"/>
              </a:rPr>
              <a:t>glycosyl-enzyme</a:t>
            </a:r>
            <a:endParaRPr lang="fr-FR" altLang="fr-FR" sz="1000" dirty="0">
              <a:cs typeface="Arial" panose="020B0604020202020204" pitchFamily="34" charset="0"/>
            </a:endParaRPr>
          </a:p>
        </p:txBody>
      </p:sp>
      <p:pic>
        <p:nvPicPr>
          <p:cNvPr id="25" name="Picture 2" descr="ENSCR">
            <a:extLst>
              <a:ext uri="{FF2B5EF4-FFF2-40B4-BE49-F238E27FC236}">
                <a16:creationId xmlns:a16="http://schemas.microsoft.com/office/drawing/2014/main" id="{D40CDE04-2253-49BD-949D-694DE0477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478002"/>
            <a:ext cx="1195375" cy="60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6586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000" b="1" i="1" dirty="0">
                <a:cs typeface="Arial" panose="020B0604020202020204" pitchFamily="34" charset="0"/>
              </a:rPr>
              <a:t>DEA : </a:t>
            </a:r>
            <a:r>
              <a:rPr lang="nl-BE" altLang="fr-FR" sz="2000" b="1" i="1" dirty="0" err="1">
                <a:cs typeface="Arial" panose="020B0604020202020204" pitchFamily="34" charset="0"/>
              </a:rPr>
              <a:t>Synthèse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chimioenzymatique</a:t>
            </a:r>
            <a:r>
              <a:rPr lang="nl-BE" altLang="fr-FR" sz="2000" b="1" i="1" dirty="0">
                <a:cs typeface="Arial" panose="020B0604020202020204" pitchFamily="34" charset="0"/>
              </a:rPr>
              <a:t> de </a:t>
            </a:r>
            <a:r>
              <a:rPr lang="nl-BE" altLang="fr-FR" sz="2000" b="1" i="1" dirty="0" err="1">
                <a:cs typeface="Arial" panose="020B0604020202020204" pitchFamily="34" charset="0"/>
              </a:rPr>
              <a:t>dérivés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glycofuranosidiques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8" name="Picture 4" descr="Université de Rennes 1 logo">
            <a:extLst>
              <a:ext uri="{FF2B5EF4-FFF2-40B4-BE49-F238E27FC236}">
                <a16:creationId xmlns:a16="http://schemas.microsoft.com/office/drawing/2014/main" id="{E7D1BC3D-1E89-4E75-957D-05032FF2E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1176296"/>
            <a:ext cx="1195375" cy="43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14">
            <a:extLst>
              <a:ext uri="{FF2B5EF4-FFF2-40B4-BE49-F238E27FC236}">
                <a16:creationId xmlns:a16="http://schemas.microsoft.com/office/drawing/2014/main" id="{B3F9E178-91DF-4ECE-A429-9CB808F77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1" y="1910873"/>
            <a:ext cx="6096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600" dirty="0" err="1">
                <a:cs typeface="Arial" panose="020B0604020202020204" pitchFamily="34" charset="0"/>
              </a:rPr>
              <a:t>Mécanisme</a:t>
            </a:r>
            <a:r>
              <a:rPr lang="nl-BE" altLang="fr-FR" sz="1600" dirty="0">
                <a:cs typeface="Arial" panose="020B0604020202020204" pitchFamily="34" charset="0"/>
              </a:rPr>
              <a:t> de </a:t>
            </a:r>
            <a:r>
              <a:rPr lang="nl-BE" altLang="fr-FR" sz="1600" dirty="0" err="1">
                <a:cs typeface="Arial" panose="020B0604020202020204" pitchFamily="34" charset="0"/>
              </a:rPr>
              <a:t>réaction</a:t>
            </a:r>
            <a:r>
              <a:rPr lang="nl-BE" altLang="fr-FR" sz="1600" dirty="0">
                <a:cs typeface="Arial" panose="020B0604020202020204" pitchFamily="34" charset="0"/>
              </a:rPr>
              <a:t> </a:t>
            </a:r>
            <a:r>
              <a:rPr lang="nl-BE" altLang="fr-FR" sz="1600" dirty="0" err="1">
                <a:cs typeface="Arial" panose="020B0604020202020204" pitchFamily="34" charset="0"/>
              </a:rPr>
              <a:t>catalysée</a:t>
            </a:r>
            <a:r>
              <a:rPr lang="nl-BE" altLang="fr-FR" sz="1600" dirty="0">
                <a:cs typeface="Arial" panose="020B0604020202020204" pitchFamily="34" charset="0"/>
              </a:rPr>
              <a:t> par des </a:t>
            </a:r>
            <a:r>
              <a:rPr lang="nl-BE" altLang="fr-FR" sz="1600" dirty="0" err="1">
                <a:cs typeface="Arial" panose="020B0604020202020204" pitchFamily="34" charset="0"/>
              </a:rPr>
              <a:t>glycosidases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EFF71436-4274-459C-8420-6C9624D82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743" y="2631407"/>
            <a:ext cx="56219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600" dirty="0" err="1">
                <a:cs typeface="Arial" panose="020B0604020202020204" pitchFamily="34" charset="0"/>
              </a:rPr>
              <a:t>Réaction</a:t>
            </a:r>
            <a:r>
              <a:rPr lang="nl-BE" altLang="fr-FR" sz="1600" dirty="0">
                <a:cs typeface="Arial" panose="020B0604020202020204" pitchFamily="34" charset="0"/>
              </a:rPr>
              <a:t> de </a:t>
            </a:r>
            <a:r>
              <a:rPr lang="nl-BE" altLang="fr-FR" sz="1600" dirty="0" err="1">
                <a:cs typeface="Arial" panose="020B0604020202020204" pitchFamily="34" charset="0"/>
              </a:rPr>
              <a:t>transglycosylation</a:t>
            </a:r>
            <a:r>
              <a:rPr lang="nl-BE" altLang="fr-FR" sz="1600" dirty="0">
                <a:cs typeface="Arial" panose="020B0604020202020204" pitchFamily="34" charset="0"/>
              </a:rPr>
              <a:t> en </a:t>
            </a:r>
            <a:r>
              <a:rPr lang="nl-BE" altLang="fr-FR" sz="1600" dirty="0" err="1">
                <a:cs typeface="Arial" panose="020B0604020202020204" pitchFamily="34" charset="0"/>
              </a:rPr>
              <a:t>compétition</a:t>
            </a:r>
            <a:r>
              <a:rPr lang="nl-BE" altLang="fr-FR" sz="1600" dirty="0">
                <a:cs typeface="Arial" panose="020B0604020202020204" pitchFamily="34" charset="0"/>
              </a:rPr>
              <a:t> </a:t>
            </a:r>
            <a:r>
              <a:rPr lang="nl-BE" altLang="fr-FR" sz="1600" dirty="0" err="1">
                <a:cs typeface="Arial" panose="020B0604020202020204" pitchFamily="34" charset="0"/>
              </a:rPr>
              <a:t>avec</a:t>
            </a:r>
            <a:r>
              <a:rPr lang="nl-BE" altLang="fr-FR" sz="1600" dirty="0">
                <a:cs typeface="Arial" panose="020B0604020202020204" pitchFamily="34" charset="0"/>
              </a:rPr>
              <a:t> </a:t>
            </a:r>
            <a:r>
              <a:rPr lang="nl-BE" altLang="fr-FR" sz="1600" dirty="0" err="1">
                <a:cs typeface="Arial" panose="020B0604020202020204" pitchFamily="34" charset="0"/>
              </a:rPr>
              <a:t>l’hydrolyse</a:t>
            </a:r>
            <a:r>
              <a:rPr lang="nl-BE" altLang="fr-FR" sz="1600" dirty="0">
                <a:cs typeface="Arial" panose="020B0604020202020204" pitchFamily="34" charset="0"/>
              </a:rPr>
              <a:t> du </a:t>
            </a:r>
            <a:r>
              <a:rPr lang="nl-BE" altLang="fr-FR" sz="1600" dirty="0" err="1">
                <a:cs typeface="Arial" panose="020B0604020202020204" pitchFamily="34" charset="0"/>
              </a:rPr>
              <a:t>produit</a:t>
            </a:r>
            <a:r>
              <a:rPr lang="nl-BE" altLang="fr-FR" sz="1600" dirty="0">
                <a:cs typeface="Arial" panose="020B0604020202020204" pitchFamily="34" charset="0"/>
              </a:rPr>
              <a:t> </a:t>
            </a:r>
            <a:r>
              <a:rPr lang="nl-BE" altLang="fr-FR" sz="1600" dirty="0" err="1">
                <a:cs typeface="Arial" panose="020B0604020202020204" pitchFamily="34" charset="0"/>
              </a:rPr>
              <a:t>formé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sp>
        <p:nvSpPr>
          <p:cNvPr id="18" name="Text Box 14">
            <a:extLst>
              <a:ext uri="{FF2B5EF4-FFF2-40B4-BE49-F238E27FC236}">
                <a16:creationId xmlns:a16="http://schemas.microsoft.com/office/drawing/2014/main" id="{6A8D6D6C-D491-478A-8CDB-9D80C11AE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3" y="3555325"/>
            <a:ext cx="631030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600" dirty="0">
                <a:cs typeface="Arial" panose="020B0604020202020204" pitchFamily="34" charset="0"/>
              </a:rPr>
              <a:t>Approche </a:t>
            </a:r>
            <a:r>
              <a:rPr lang="nl-BE" altLang="fr-FR" sz="1600" dirty="0" err="1">
                <a:cs typeface="Arial" panose="020B0604020202020204" pitchFamily="34" charset="0"/>
              </a:rPr>
              <a:t>cinétique</a:t>
            </a:r>
            <a:r>
              <a:rPr lang="nl-BE" altLang="fr-FR" sz="1600" dirty="0">
                <a:cs typeface="Arial" panose="020B0604020202020204" pitchFamily="34" charset="0"/>
              </a:rPr>
              <a:t> : </a:t>
            </a:r>
            <a:r>
              <a:rPr lang="nl-BE" altLang="fr-FR" sz="1600" dirty="0" err="1">
                <a:cs typeface="Arial" panose="020B0604020202020204" pitchFamily="34" charset="0"/>
              </a:rPr>
              <a:t>utilisation</a:t>
            </a:r>
            <a:r>
              <a:rPr lang="nl-BE" altLang="fr-FR" sz="1600" dirty="0">
                <a:cs typeface="Arial" panose="020B0604020202020204" pitchFamily="34" charset="0"/>
              </a:rPr>
              <a:t> de </a:t>
            </a:r>
            <a:r>
              <a:rPr lang="nl-BE" altLang="fr-FR" sz="1600" dirty="0" err="1">
                <a:cs typeface="Arial" panose="020B0604020202020204" pitchFamily="34" charset="0"/>
              </a:rPr>
              <a:t>donneurs</a:t>
            </a:r>
            <a:r>
              <a:rPr lang="nl-BE" altLang="fr-FR" sz="1600" dirty="0">
                <a:cs typeface="Arial" panose="020B0604020202020204" pitchFamily="34" charset="0"/>
              </a:rPr>
              <a:t> </a:t>
            </a:r>
            <a:r>
              <a:rPr lang="nl-BE" altLang="fr-FR" sz="1600" dirty="0" err="1">
                <a:cs typeface="Arial" panose="020B0604020202020204" pitchFamily="34" charset="0"/>
              </a:rPr>
              <a:t>glycosylés</a:t>
            </a:r>
            <a:r>
              <a:rPr lang="nl-BE" altLang="fr-FR" sz="1600" dirty="0">
                <a:cs typeface="Arial" panose="020B0604020202020204" pitchFamily="34" charset="0"/>
              </a:rPr>
              <a:t> </a:t>
            </a:r>
            <a:r>
              <a:rPr lang="nl-BE" altLang="fr-FR" sz="1600" dirty="0" err="1">
                <a:cs typeface="Arial" panose="020B0604020202020204" pitchFamily="34" charset="0"/>
              </a:rPr>
              <a:t>très</a:t>
            </a:r>
            <a:r>
              <a:rPr lang="nl-BE" altLang="fr-FR" sz="1600" dirty="0">
                <a:cs typeface="Arial" panose="020B0604020202020204" pitchFamily="34" charset="0"/>
              </a:rPr>
              <a:t> </a:t>
            </a:r>
            <a:r>
              <a:rPr lang="nl-BE" altLang="fr-FR" sz="1600" dirty="0" err="1">
                <a:cs typeface="Arial" panose="020B0604020202020204" pitchFamily="34" charset="0"/>
              </a:rPr>
              <a:t>réactifs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2BEC6170-F93A-4C2E-A33D-3C65C3C2A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303" y="4222077"/>
            <a:ext cx="6096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600" dirty="0" err="1">
                <a:cs typeface="Arial" panose="020B0604020202020204" pitchFamily="34" charset="0"/>
              </a:rPr>
              <a:t>Fluorures</a:t>
            </a:r>
            <a:r>
              <a:rPr lang="nl-BE" altLang="fr-FR" sz="1600" dirty="0">
                <a:cs typeface="Arial" panose="020B0604020202020204" pitchFamily="34" charset="0"/>
              </a:rPr>
              <a:t> de </a:t>
            </a:r>
            <a:r>
              <a:rPr lang="nl-BE" altLang="fr-FR" sz="1600" dirty="0" err="1">
                <a:cs typeface="Arial" panose="020B0604020202020204" pitchFamily="34" charset="0"/>
              </a:rPr>
              <a:t>glycofuranosyle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BEB930D-403C-4BD7-8D12-51BC4C29F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25" y="4945990"/>
            <a:ext cx="6096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600" dirty="0" err="1">
                <a:cs typeface="Arial" panose="020B0604020202020204" pitchFamily="34" charset="0"/>
              </a:rPr>
              <a:t>Fluorures</a:t>
            </a:r>
            <a:r>
              <a:rPr lang="nl-BE" altLang="fr-FR" sz="1600" dirty="0">
                <a:cs typeface="Arial" panose="020B0604020202020204" pitchFamily="34" charset="0"/>
              </a:rPr>
              <a:t> de L-</a:t>
            </a:r>
            <a:r>
              <a:rPr lang="nl-BE" altLang="fr-FR" sz="1600" dirty="0" err="1">
                <a:cs typeface="Arial" panose="020B0604020202020204" pitchFamily="34" charset="0"/>
              </a:rPr>
              <a:t>arabinofuranosyle</a:t>
            </a:r>
            <a:r>
              <a:rPr lang="nl-BE" altLang="fr-FR" sz="1600" dirty="0">
                <a:cs typeface="Arial" panose="020B0604020202020204" pitchFamily="34" charset="0"/>
              </a:rPr>
              <a:t> </a:t>
            </a:r>
            <a:endParaRPr lang="fr-FR" altLang="fr-FR" sz="1600" dirty="0">
              <a:cs typeface="Arial" panose="020B0604020202020204" pitchFamily="34" charset="0"/>
            </a:endParaRPr>
          </a:p>
        </p:txBody>
      </p:sp>
      <p:sp>
        <p:nvSpPr>
          <p:cNvPr id="12" name="Flèche : bas 11">
            <a:extLst>
              <a:ext uri="{FF2B5EF4-FFF2-40B4-BE49-F238E27FC236}">
                <a16:creationId xmlns:a16="http://schemas.microsoft.com/office/drawing/2014/main" id="{F8AC469E-E2B1-4FB8-92F0-66E488E18171}"/>
              </a:ext>
            </a:extLst>
          </p:cNvPr>
          <p:cNvSpPr/>
          <p:nvPr/>
        </p:nvSpPr>
        <p:spPr>
          <a:xfrm>
            <a:off x="3314700" y="2331072"/>
            <a:ext cx="171450" cy="280854"/>
          </a:xfrm>
          <a:prstGeom prst="downArrow">
            <a:avLst/>
          </a:prstGeom>
          <a:solidFill>
            <a:srgbClr val="3259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1"/>
              </a:solidFill>
            </a:endParaRPr>
          </a:p>
        </p:txBody>
      </p:sp>
      <p:sp>
        <p:nvSpPr>
          <p:cNvPr id="26" name="Flèche : bas 25">
            <a:extLst>
              <a:ext uri="{FF2B5EF4-FFF2-40B4-BE49-F238E27FC236}">
                <a16:creationId xmlns:a16="http://schemas.microsoft.com/office/drawing/2014/main" id="{00C57011-52BC-469D-AED4-27FB5320DF08}"/>
              </a:ext>
            </a:extLst>
          </p:cNvPr>
          <p:cNvSpPr/>
          <p:nvPr/>
        </p:nvSpPr>
        <p:spPr>
          <a:xfrm>
            <a:off x="3309932" y="3263159"/>
            <a:ext cx="171450" cy="280854"/>
          </a:xfrm>
          <a:prstGeom prst="downArrow">
            <a:avLst/>
          </a:prstGeom>
          <a:solidFill>
            <a:srgbClr val="3259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1"/>
              </a:solidFill>
            </a:endParaRPr>
          </a:p>
        </p:txBody>
      </p:sp>
      <p:sp>
        <p:nvSpPr>
          <p:cNvPr id="27" name="Flèche : bas 26">
            <a:extLst>
              <a:ext uri="{FF2B5EF4-FFF2-40B4-BE49-F238E27FC236}">
                <a16:creationId xmlns:a16="http://schemas.microsoft.com/office/drawing/2014/main" id="{5C3355C0-553F-4BE7-B53A-7CBB16DA3344}"/>
              </a:ext>
            </a:extLst>
          </p:cNvPr>
          <p:cNvSpPr/>
          <p:nvPr/>
        </p:nvSpPr>
        <p:spPr>
          <a:xfrm>
            <a:off x="3301082" y="3911545"/>
            <a:ext cx="171450" cy="280854"/>
          </a:xfrm>
          <a:prstGeom prst="downArrow">
            <a:avLst/>
          </a:prstGeom>
          <a:solidFill>
            <a:srgbClr val="3259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1"/>
              </a:solidFill>
            </a:endParaRPr>
          </a:p>
        </p:txBody>
      </p:sp>
      <p:sp>
        <p:nvSpPr>
          <p:cNvPr id="28" name="Flèche : bas 27">
            <a:extLst>
              <a:ext uri="{FF2B5EF4-FFF2-40B4-BE49-F238E27FC236}">
                <a16:creationId xmlns:a16="http://schemas.microsoft.com/office/drawing/2014/main" id="{A7EBA8F8-EBCA-43F7-A80B-8C28899AF584}"/>
              </a:ext>
            </a:extLst>
          </p:cNvPr>
          <p:cNvSpPr/>
          <p:nvPr/>
        </p:nvSpPr>
        <p:spPr>
          <a:xfrm>
            <a:off x="3296314" y="4635455"/>
            <a:ext cx="171450" cy="280854"/>
          </a:xfrm>
          <a:prstGeom prst="downArrow">
            <a:avLst/>
          </a:prstGeom>
          <a:solidFill>
            <a:srgbClr val="3259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1"/>
              </a:solidFill>
            </a:endParaRPr>
          </a:p>
        </p:txBody>
      </p:sp>
      <p:sp>
        <p:nvSpPr>
          <p:cNvPr id="21" name="Espace réservé du numéro de diapositive 2">
            <a:extLst>
              <a:ext uri="{FF2B5EF4-FFF2-40B4-BE49-F238E27FC236}">
                <a16:creationId xmlns:a16="http://schemas.microsoft.com/office/drawing/2014/main" id="{123864D1-E41F-4280-8DDC-1FEFC5BFB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7</a:t>
            </a:fld>
            <a:endParaRPr lang="fr-FR" dirty="0"/>
          </a:p>
        </p:txBody>
      </p:sp>
      <p:pic>
        <p:nvPicPr>
          <p:cNvPr id="22" name="Picture 7">
            <a:extLst>
              <a:ext uri="{FF2B5EF4-FFF2-40B4-BE49-F238E27FC236}">
                <a16:creationId xmlns:a16="http://schemas.microsoft.com/office/drawing/2014/main" id="{1E73B320-E1C0-428F-B71C-A15ED4E4B4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5315855"/>
            <a:ext cx="47752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8">
            <a:extLst>
              <a:ext uri="{FF2B5EF4-FFF2-40B4-BE49-F238E27FC236}">
                <a16:creationId xmlns:a16="http://schemas.microsoft.com/office/drawing/2014/main" id="{351675CE-6AB9-418D-9C2D-B26F8BA02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600" y="1473200"/>
            <a:ext cx="5054600" cy="492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 Box 14">
            <a:extLst>
              <a:ext uri="{FF2B5EF4-FFF2-40B4-BE49-F238E27FC236}">
                <a16:creationId xmlns:a16="http://schemas.microsoft.com/office/drawing/2014/main" id="{ACB91708-6D63-4853-BB0C-C748AA3A9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8439" y="3703143"/>
            <a:ext cx="236668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000" dirty="0">
                <a:cs typeface="Arial" panose="020B0604020202020204" pitchFamily="34" charset="0"/>
              </a:rPr>
              <a:t>Intermédiaire </a:t>
            </a:r>
            <a:r>
              <a:rPr lang="nl-BE" altLang="fr-FR" sz="1000" dirty="0" err="1">
                <a:cs typeface="Arial" panose="020B0604020202020204" pitchFamily="34" charset="0"/>
              </a:rPr>
              <a:t>glycosyl-enzyme</a:t>
            </a:r>
            <a:endParaRPr lang="fr-FR" altLang="fr-FR" sz="1000" dirty="0"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76C868C-8F98-48BF-B539-1CF928516B38}"/>
              </a:ext>
            </a:extLst>
          </p:cNvPr>
          <p:cNvSpPr/>
          <p:nvPr/>
        </p:nvSpPr>
        <p:spPr>
          <a:xfrm>
            <a:off x="1004047" y="5284544"/>
            <a:ext cx="2124635" cy="124658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5" name="Picture 2" descr="ENSCR">
            <a:extLst>
              <a:ext uri="{FF2B5EF4-FFF2-40B4-BE49-F238E27FC236}">
                <a16:creationId xmlns:a16="http://schemas.microsoft.com/office/drawing/2014/main" id="{D40CDE04-2253-49BD-949D-694DE0477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478002"/>
            <a:ext cx="1195375" cy="60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725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000" b="1" i="1" dirty="0">
                <a:cs typeface="Arial" panose="020B0604020202020204" pitchFamily="34" charset="0"/>
              </a:rPr>
              <a:t>DEA : </a:t>
            </a:r>
            <a:r>
              <a:rPr lang="nl-BE" altLang="fr-FR" sz="2000" b="1" i="1" dirty="0" err="1">
                <a:cs typeface="Arial" panose="020B0604020202020204" pitchFamily="34" charset="0"/>
              </a:rPr>
              <a:t>Synthèse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chimioenzymatique</a:t>
            </a:r>
            <a:r>
              <a:rPr lang="nl-BE" altLang="fr-FR" sz="2000" b="1" i="1" dirty="0">
                <a:cs typeface="Arial" panose="020B0604020202020204" pitchFamily="34" charset="0"/>
              </a:rPr>
              <a:t> de </a:t>
            </a:r>
            <a:r>
              <a:rPr lang="nl-BE" altLang="fr-FR" sz="2000" b="1" i="1" dirty="0" err="1">
                <a:cs typeface="Arial" panose="020B0604020202020204" pitchFamily="34" charset="0"/>
              </a:rPr>
              <a:t>dérivés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glycofuranosidiques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8" name="Picture 4" descr="Université de Rennes 1 logo">
            <a:extLst>
              <a:ext uri="{FF2B5EF4-FFF2-40B4-BE49-F238E27FC236}">
                <a16:creationId xmlns:a16="http://schemas.microsoft.com/office/drawing/2014/main" id="{E7D1BC3D-1E89-4E75-957D-05032FF2E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1176296"/>
            <a:ext cx="1195375" cy="43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14">
            <a:extLst>
              <a:ext uri="{FF2B5EF4-FFF2-40B4-BE49-F238E27FC236}">
                <a16:creationId xmlns:a16="http://schemas.microsoft.com/office/drawing/2014/main" id="{B3F9E178-91DF-4ECE-A429-9CB808F77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28349" y="4506593"/>
            <a:ext cx="60002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400" b="1" dirty="0" err="1">
                <a:cs typeface="Arial" panose="020B0604020202020204" pitchFamily="34" charset="0"/>
              </a:rPr>
              <a:t>Synthèse</a:t>
            </a:r>
            <a:r>
              <a:rPr lang="nl-BE" altLang="fr-FR" sz="1400" b="1" dirty="0">
                <a:cs typeface="Arial" panose="020B0604020202020204" pitchFamily="34" charset="0"/>
              </a:rPr>
              <a:t> du </a:t>
            </a:r>
            <a:r>
              <a:rPr lang="nl-BE" altLang="fr-FR" sz="1400" b="1" dirty="0" err="1">
                <a:cs typeface="Arial" panose="020B0604020202020204" pitchFamily="34" charset="0"/>
              </a:rPr>
              <a:t>fluorure</a:t>
            </a:r>
            <a:r>
              <a:rPr lang="nl-BE" altLang="fr-FR" sz="1400" b="1" dirty="0">
                <a:cs typeface="Arial" panose="020B0604020202020204" pitchFamily="34" charset="0"/>
              </a:rPr>
              <a:t> de 2,3,5-tri-</a:t>
            </a:r>
            <a:r>
              <a:rPr lang="nl-BE" altLang="fr-FR" sz="1400" b="1" i="1" dirty="0">
                <a:cs typeface="Arial" panose="020B0604020202020204" pitchFamily="34" charset="0"/>
              </a:rPr>
              <a:t>O</a:t>
            </a:r>
            <a:r>
              <a:rPr lang="nl-BE" altLang="fr-FR" sz="1400" b="1" dirty="0">
                <a:cs typeface="Arial" panose="020B0604020202020204" pitchFamily="34" charset="0"/>
              </a:rPr>
              <a:t>-benzoyl-L-arabinofuranosyle</a:t>
            </a:r>
            <a:endParaRPr lang="fr-FR" altLang="fr-FR" sz="1400" b="1" dirty="0">
              <a:cs typeface="Arial" panose="020B0604020202020204" pitchFamily="34" charset="0"/>
            </a:endParaRPr>
          </a:p>
        </p:txBody>
      </p:sp>
      <p:sp>
        <p:nvSpPr>
          <p:cNvPr id="21" name="Text Box 14">
            <a:extLst>
              <a:ext uri="{FF2B5EF4-FFF2-40B4-BE49-F238E27FC236}">
                <a16:creationId xmlns:a16="http://schemas.microsoft.com/office/drawing/2014/main" id="{EE8DF66B-89C8-43D6-8D11-F3E277A66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5587" y="1755281"/>
            <a:ext cx="5913001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400" b="1" dirty="0" err="1">
                <a:cs typeface="Arial" panose="020B0604020202020204" pitchFamily="34" charset="0"/>
              </a:rPr>
              <a:t>Etape</a:t>
            </a:r>
            <a:r>
              <a:rPr lang="nl-BE" altLang="fr-FR" sz="1400" b="1" dirty="0">
                <a:cs typeface="Arial" panose="020B0604020202020204" pitchFamily="34" charset="0"/>
              </a:rPr>
              <a:t> 1</a:t>
            </a:r>
            <a:r>
              <a:rPr lang="nl-BE" altLang="fr-FR" sz="1400" dirty="0">
                <a:cs typeface="Arial" panose="020B0604020202020204" pitchFamily="34" charset="0"/>
              </a:rPr>
              <a:t> : </a:t>
            </a:r>
            <a:r>
              <a:rPr lang="nl-BE" altLang="fr-FR" sz="1400" dirty="0" err="1">
                <a:cs typeface="Arial" panose="020B0604020202020204" pitchFamily="34" charset="0"/>
              </a:rPr>
              <a:t>Obtention</a:t>
            </a:r>
            <a:r>
              <a:rPr lang="nl-BE" altLang="fr-FR" sz="1400" dirty="0">
                <a:cs typeface="Arial" panose="020B0604020202020204" pitchFamily="34" charset="0"/>
              </a:rPr>
              <a:t> du L-</a:t>
            </a:r>
            <a:r>
              <a:rPr lang="nl-BE" altLang="fr-FR" sz="1400" dirty="0" err="1">
                <a:cs typeface="Arial" panose="020B0604020202020204" pitchFamily="34" charset="0"/>
              </a:rPr>
              <a:t>arabinofuranoside</a:t>
            </a:r>
            <a:r>
              <a:rPr lang="nl-BE" altLang="fr-FR" sz="1400" dirty="0">
                <a:cs typeface="Arial" panose="020B0604020202020204" pitchFamily="34" charset="0"/>
              </a:rPr>
              <a:t> de </a:t>
            </a:r>
            <a:r>
              <a:rPr lang="nl-BE" altLang="fr-FR" sz="1400" dirty="0" err="1">
                <a:cs typeface="Arial" panose="020B0604020202020204" pitchFamily="34" charset="0"/>
              </a:rPr>
              <a:t>méthyle</a:t>
            </a:r>
            <a:endParaRPr lang="nl-BE" altLang="fr-FR" sz="14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nl-BE" altLang="fr-FR" sz="1400" dirty="0" err="1">
                <a:cs typeface="Arial" panose="020B0604020202020204" pitchFamily="34" charset="0"/>
              </a:rPr>
              <a:t>Puis</a:t>
            </a:r>
            <a:r>
              <a:rPr lang="nl-BE" altLang="fr-FR" sz="1400" dirty="0"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cs typeface="Arial" panose="020B0604020202020204" pitchFamily="34" charset="0"/>
              </a:rPr>
              <a:t>protection</a:t>
            </a:r>
            <a:r>
              <a:rPr lang="nl-BE" altLang="fr-FR" sz="1400" dirty="0">
                <a:cs typeface="Arial" panose="020B0604020202020204" pitchFamily="34" charset="0"/>
              </a:rPr>
              <a:t> des </a:t>
            </a:r>
            <a:r>
              <a:rPr lang="nl-BE" altLang="fr-FR" sz="1400" dirty="0" err="1">
                <a:cs typeface="Arial" panose="020B0604020202020204" pitchFamily="34" charset="0"/>
              </a:rPr>
              <a:t>hydoxyles</a:t>
            </a:r>
            <a:r>
              <a:rPr lang="nl-BE" altLang="fr-FR" sz="1400" dirty="0"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cs typeface="Arial" panose="020B0604020202020204" pitchFamily="34" charset="0"/>
              </a:rPr>
              <a:t>restants</a:t>
            </a:r>
            <a:r>
              <a:rPr lang="nl-BE" altLang="fr-FR" sz="1400" dirty="0">
                <a:cs typeface="Arial" panose="020B0604020202020204" pitchFamily="34" charset="0"/>
              </a:rPr>
              <a:t> par des </a:t>
            </a:r>
            <a:r>
              <a:rPr lang="nl-BE" altLang="fr-FR" sz="1400" dirty="0" err="1">
                <a:cs typeface="Arial" panose="020B0604020202020204" pitchFamily="34" charset="0"/>
              </a:rPr>
              <a:t>groupements</a:t>
            </a:r>
            <a:r>
              <a:rPr lang="nl-BE" altLang="fr-FR" sz="1400" dirty="0"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cs typeface="Arial" panose="020B0604020202020204" pitchFamily="34" charset="0"/>
              </a:rPr>
              <a:t>benzoates</a:t>
            </a:r>
            <a:endParaRPr lang="fr-FR" altLang="fr-FR" sz="1400" dirty="0">
              <a:cs typeface="Arial" panose="020B0604020202020204" pitchFamily="34" charset="0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00CD8AE8-8AD9-4FEE-BBF3-416691870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883" y="2648430"/>
            <a:ext cx="53959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400" dirty="0" err="1">
                <a:cs typeface="Arial" panose="020B0604020202020204" pitchFamily="34" charset="0"/>
              </a:rPr>
              <a:t>Caractérisation</a:t>
            </a:r>
            <a:r>
              <a:rPr lang="nl-BE" altLang="fr-FR" sz="1400" dirty="0">
                <a:cs typeface="Arial" panose="020B0604020202020204" pitchFamily="34" charset="0"/>
              </a:rPr>
              <a:t> des </a:t>
            </a:r>
            <a:r>
              <a:rPr lang="nl-BE" altLang="fr-FR" sz="1400" dirty="0" err="1">
                <a:cs typeface="Arial" panose="020B0604020202020204" pitchFamily="34" charset="0"/>
              </a:rPr>
              <a:t>anomères</a:t>
            </a:r>
            <a:r>
              <a:rPr lang="nl-BE" altLang="fr-FR" sz="1400" dirty="0">
                <a:cs typeface="Arial" panose="020B0604020202020204" pitchFamily="34" charset="0"/>
              </a:rPr>
              <a:t> </a:t>
            </a:r>
            <a:r>
              <a:rPr lang="el-GR" altLang="fr-FR" sz="1400" dirty="0">
                <a:cs typeface="Arial" panose="020B0604020202020204" pitchFamily="34" charset="0"/>
              </a:rPr>
              <a:t>α</a:t>
            </a:r>
            <a:r>
              <a:rPr lang="fr-FR" altLang="fr-FR" sz="1400" dirty="0">
                <a:cs typeface="Arial" panose="020B0604020202020204" pitchFamily="34" charset="0"/>
              </a:rPr>
              <a:t> </a:t>
            </a:r>
            <a:r>
              <a:rPr lang="nl-BE" altLang="fr-FR" sz="1400" dirty="0">
                <a:cs typeface="Arial" panose="020B0604020202020204" pitchFamily="34" charset="0"/>
              </a:rPr>
              <a:t>et </a:t>
            </a:r>
            <a:r>
              <a:rPr lang="el-GR" altLang="fr-FR" sz="1400" dirty="0">
                <a:cs typeface="Arial" panose="020B0604020202020204" pitchFamily="34" charset="0"/>
              </a:rPr>
              <a:t>β</a:t>
            </a:r>
            <a:r>
              <a:rPr lang="nl-BE" altLang="fr-FR" sz="1400" dirty="0">
                <a:cs typeface="Arial" panose="020B0604020202020204" pitchFamily="34" charset="0"/>
              </a:rPr>
              <a:t> par RMN du proton</a:t>
            </a:r>
            <a:endParaRPr lang="fr-FR" altLang="fr-FR" sz="1400" dirty="0">
              <a:cs typeface="Arial" panose="020B0604020202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8B7C2746-1BBB-497A-A468-2F085349396E}"/>
              </a:ext>
            </a:extLst>
          </p:cNvPr>
          <p:cNvSpPr txBox="1"/>
          <p:nvPr/>
        </p:nvSpPr>
        <p:spPr>
          <a:xfrm>
            <a:off x="5829142" y="2974438"/>
            <a:ext cx="60936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Caractérisation</a:t>
            </a:r>
            <a:r>
              <a:rPr lang="nl-BE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nl-BE" alt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forme</a:t>
            </a:r>
            <a:r>
              <a:rPr lang="nl-BE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furanose</a:t>
            </a:r>
            <a:r>
              <a:rPr lang="nl-BE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par RMN du </a:t>
            </a:r>
            <a:r>
              <a:rPr lang="nl-BE" altLang="fr-FR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nl-BE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fr-FR" alt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lèche : bas 16">
            <a:extLst>
              <a:ext uri="{FF2B5EF4-FFF2-40B4-BE49-F238E27FC236}">
                <a16:creationId xmlns:a16="http://schemas.microsoft.com/office/drawing/2014/main" id="{ACDB3738-58DD-409D-B07E-99E1530ABB85}"/>
              </a:ext>
            </a:extLst>
          </p:cNvPr>
          <p:cNvSpPr/>
          <p:nvPr/>
        </p:nvSpPr>
        <p:spPr>
          <a:xfrm>
            <a:off x="8255657" y="2394471"/>
            <a:ext cx="171450" cy="280854"/>
          </a:xfrm>
          <a:prstGeom prst="downArrow">
            <a:avLst/>
          </a:prstGeom>
          <a:solidFill>
            <a:srgbClr val="3259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1"/>
              </a:solidFill>
            </a:endParaRPr>
          </a:p>
        </p:txBody>
      </p:sp>
      <p:sp>
        <p:nvSpPr>
          <p:cNvPr id="18" name="Espace réservé du numéro de diapositive 2">
            <a:extLst>
              <a:ext uri="{FF2B5EF4-FFF2-40B4-BE49-F238E27FC236}">
                <a16:creationId xmlns:a16="http://schemas.microsoft.com/office/drawing/2014/main" id="{FAE397BD-38BB-4018-A503-29ADB3834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8</a:t>
            </a:fld>
            <a:endParaRPr lang="fr-FR" dirty="0"/>
          </a:p>
        </p:txBody>
      </p:sp>
      <p:pic>
        <p:nvPicPr>
          <p:cNvPr id="19" name="Picture 5">
            <a:extLst>
              <a:ext uri="{FF2B5EF4-FFF2-40B4-BE49-F238E27FC236}">
                <a16:creationId xmlns:a16="http://schemas.microsoft.com/office/drawing/2014/main" id="{4A38257C-F661-40F7-A320-1AC13F422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58" y="1689094"/>
            <a:ext cx="5537847" cy="288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985917A-9AE2-46CE-B582-9B7EB6CE3FE1}"/>
              </a:ext>
            </a:extLst>
          </p:cNvPr>
          <p:cNvSpPr/>
          <p:nvPr/>
        </p:nvSpPr>
        <p:spPr>
          <a:xfrm>
            <a:off x="60833" y="1653234"/>
            <a:ext cx="5622789" cy="29028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Picture 2" descr="ENSCR">
            <a:extLst>
              <a:ext uri="{FF2B5EF4-FFF2-40B4-BE49-F238E27FC236}">
                <a16:creationId xmlns:a16="http://schemas.microsoft.com/office/drawing/2014/main" id="{D40CDE04-2253-49BD-949D-694DE0477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478002"/>
            <a:ext cx="1195375" cy="60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804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1718AE6-AB0B-4F28-945C-08B8B693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274" y="281136"/>
            <a:ext cx="69865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fr-FR" sz="2500" b="1" dirty="0">
                <a:solidFill>
                  <a:srgbClr val="32599E"/>
                </a:solidFill>
                <a:cs typeface="Arial" panose="020B0604020202020204" pitchFamily="34" charset="0"/>
              </a:rPr>
              <a:t>PRINCIPALES ACTIVITES DE RECHERCHE</a:t>
            </a:r>
            <a:endParaRPr lang="en-US" altLang="fr-FR" sz="2400" b="1" dirty="0">
              <a:solidFill>
                <a:srgbClr val="32599E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E4293CED-399E-4E3F-8D57-5EF9454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1" y="1078060"/>
            <a:ext cx="8534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2000" b="1" i="1" dirty="0">
                <a:cs typeface="Arial" panose="020B0604020202020204" pitchFamily="34" charset="0"/>
              </a:rPr>
              <a:t>DEA : </a:t>
            </a:r>
            <a:r>
              <a:rPr lang="nl-BE" altLang="fr-FR" sz="2000" b="1" i="1" dirty="0" err="1">
                <a:cs typeface="Arial" panose="020B0604020202020204" pitchFamily="34" charset="0"/>
              </a:rPr>
              <a:t>Synthèse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chimioenzymatique</a:t>
            </a:r>
            <a:r>
              <a:rPr lang="nl-BE" altLang="fr-FR" sz="2000" b="1" i="1" dirty="0">
                <a:cs typeface="Arial" panose="020B0604020202020204" pitchFamily="34" charset="0"/>
              </a:rPr>
              <a:t> de </a:t>
            </a:r>
            <a:r>
              <a:rPr lang="nl-BE" altLang="fr-FR" sz="2000" b="1" i="1" dirty="0" err="1">
                <a:cs typeface="Arial" panose="020B0604020202020204" pitchFamily="34" charset="0"/>
              </a:rPr>
              <a:t>dérivés</a:t>
            </a:r>
            <a:r>
              <a:rPr lang="nl-BE" altLang="fr-FR" sz="2000" b="1" i="1" dirty="0">
                <a:cs typeface="Arial" panose="020B0604020202020204" pitchFamily="34" charset="0"/>
              </a:rPr>
              <a:t> </a:t>
            </a:r>
            <a:r>
              <a:rPr lang="nl-BE" altLang="fr-FR" sz="2000" b="1" i="1" dirty="0" err="1">
                <a:cs typeface="Arial" panose="020B0604020202020204" pitchFamily="34" charset="0"/>
              </a:rPr>
              <a:t>glycofuranosidiques</a:t>
            </a:r>
            <a:endParaRPr lang="fr-FR" altLang="fr-FR" sz="2000" b="1" i="1" dirty="0"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6EDC6-C18B-4434-97A4-C176543192A1}"/>
              </a:ext>
            </a:extLst>
          </p:cNvPr>
          <p:cNvSpPr/>
          <p:nvPr/>
        </p:nvSpPr>
        <p:spPr>
          <a:xfrm>
            <a:off x="0" y="0"/>
            <a:ext cx="12192000" cy="228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C9673F-6E1D-42F7-B692-D11BBBCEF2B7}"/>
              </a:ext>
            </a:extLst>
          </p:cNvPr>
          <p:cNvSpPr/>
          <p:nvPr/>
        </p:nvSpPr>
        <p:spPr>
          <a:xfrm>
            <a:off x="0" y="6396037"/>
            <a:ext cx="12192000" cy="461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8" name="Picture 4" descr="Université de Rennes 1 logo">
            <a:extLst>
              <a:ext uri="{FF2B5EF4-FFF2-40B4-BE49-F238E27FC236}">
                <a16:creationId xmlns:a16="http://schemas.microsoft.com/office/drawing/2014/main" id="{E7D1BC3D-1E89-4E75-957D-05032FF2E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1176296"/>
            <a:ext cx="1195375" cy="43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14">
            <a:extLst>
              <a:ext uri="{FF2B5EF4-FFF2-40B4-BE49-F238E27FC236}">
                <a16:creationId xmlns:a16="http://schemas.microsoft.com/office/drawing/2014/main" id="{B3F9E178-91DF-4ECE-A429-9CB808F77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28349" y="4506593"/>
            <a:ext cx="60002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400" b="1" dirty="0" err="1">
                <a:cs typeface="Arial" panose="020B0604020202020204" pitchFamily="34" charset="0"/>
              </a:rPr>
              <a:t>Synthèse</a:t>
            </a:r>
            <a:r>
              <a:rPr lang="nl-BE" altLang="fr-FR" sz="1400" b="1" dirty="0">
                <a:cs typeface="Arial" panose="020B0604020202020204" pitchFamily="34" charset="0"/>
              </a:rPr>
              <a:t> du </a:t>
            </a:r>
            <a:r>
              <a:rPr lang="nl-BE" altLang="fr-FR" sz="1400" b="1" dirty="0" err="1">
                <a:cs typeface="Arial" panose="020B0604020202020204" pitchFamily="34" charset="0"/>
              </a:rPr>
              <a:t>fluorure</a:t>
            </a:r>
            <a:r>
              <a:rPr lang="nl-BE" altLang="fr-FR" sz="1400" b="1" dirty="0">
                <a:cs typeface="Arial" panose="020B0604020202020204" pitchFamily="34" charset="0"/>
              </a:rPr>
              <a:t> de 2,3,5-tri-</a:t>
            </a:r>
            <a:r>
              <a:rPr lang="nl-BE" altLang="fr-FR" sz="1400" b="1" i="1" dirty="0">
                <a:cs typeface="Arial" panose="020B0604020202020204" pitchFamily="34" charset="0"/>
              </a:rPr>
              <a:t>O</a:t>
            </a:r>
            <a:r>
              <a:rPr lang="nl-BE" altLang="fr-FR" sz="1400" b="1" dirty="0">
                <a:cs typeface="Arial" panose="020B0604020202020204" pitchFamily="34" charset="0"/>
              </a:rPr>
              <a:t>-benzoyl-L-arabinofuranosyle</a:t>
            </a:r>
            <a:endParaRPr lang="fr-FR" altLang="fr-FR" sz="1400" b="1" dirty="0">
              <a:cs typeface="Arial" panose="020B0604020202020204" pitchFamily="34" charset="0"/>
            </a:endParaRPr>
          </a:p>
        </p:txBody>
      </p:sp>
      <p:sp>
        <p:nvSpPr>
          <p:cNvPr id="21" name="Text Box 14">
            <a:extLst>
              <a:ext uri="{FF2B5EF4-FFF2-40B4-BE49-F238E27FC236}">
                <a16:creationId xmlns:a16="http://schemas.microsoft.com/office/drawing/2014/main" id="{EE8DF66B-89C8-43D6-8D11-F3E277A66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5587" y="1755281"/>
            <a:ext cx="5913001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400" b="1" dirty="0" err="1">
                <a:cs typeface="Arial" panose="020B0604020202020204" pitchFamily="34" charset="0"/>
              </a:rPr>
              <a:t>Etape</a:t>
            </a:r>
            <a:r>
              <a:rPr lang="nl-BE" altLang="fr-FR" sz="1400" b="1" dirty="0">
                <a:cs typeface="Arial" panose="020B0604020202020204" pitchFamily="34" charset="0"/>
              </a:rPr>
              <a:t> 1</a:t>
            </a:r>
            <a:r>
              <a:rPr lang="nl-BE" altLang="fr-FR" sz="1400" dirty="0">
                <a:cs typeface="Arial" panose="020B0604020202020204" pitchFamily="34" charset="0"/>
              </a:rPr>
              <a:t> : </a:t>
            </a:r>
            <a:r>
              <a:rPr lang="nl-BE" altLang="fr-FR" sz="1400" dirty="0" err="1">
                <a:cs typeface="Arial" panose="020B0604020202020204" pitchFamily="34" charset="0"/>
              </a:rPr>
              <a:t>Obtention</a:t>
            </a:r>
            <a:r>
              <a:rPr lang="nl-BE" altLang="fr-FR" sz="1400" dirty="0">
                <a:cs typeface="Arial" panose="020B0604020202020204" pitchFamily="34" charset="0"/>
              </a:rPr>
              <a:t> du L-</a:t>
            </a:r>
            <a:r>
              <a:rPr lang="nl-BE" altLang="fr-FR" sz="1400" dirty="0" err="1">
                <a:cs typeface="Arial" panose="020B0604020202020204" pitchFamily="34" charset="0"/>
              </a:rPr>
              <a:t>arabinofuranoside</a:t>
            </a:r>
            <a:r>
              <a:rPr lang="nl-BE" altLang="fr-FR" sz="1400" dirty="0">
                <a:cs typeface="Arial" panose="020B0604020202020204" pitchFamily="34" charset="0"/>
              </a:rPr>
              <a:t> de </a:t>
            </a:r>
            <a:r>
              <a:rPr lang="nl-BE" altLang="fr-FR" sz="1400" dirty="0" err="1">
                <a:cs typeface="Arial" panose="020B0604020202020204" pitchFamily="34" charset="0"/>
              </a:rPr>
              <a:t>méthyle</a:t>
            </a:r>
            <a:endParaRPr lang="nl-BE" altLang="fr-FR" sz="14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nl-BE" altLang="fr-FR" sz="1400" dirty="0" err="1">
                <a:cs typeface="Arial" panose="020B0604020202020204" pitchFamily="34" charset="0"/>
              </a:rPr>
              <a:t>Puis</a:t>
            </a:r>
            <a:r>
              <a:rPr lang="nl-BE" altLang="fr-FR" sz="1400" dirty="0"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cs typeface="Arial" panose="020B0604020202020204" pitchFamily="34" charset="0"/>
              </a:rPr>
              <a:t>protection</a:t>
            </a:r>
            <a:r>
              <a:rPr lang="nl-BE" altLang="fr-FR" sz="1400" dirty="0">
                <a:cs typeface="Arial" panose="020B0604020202020204" pitchFamily="34" charset="0"/>
              </a:rPr>
              <a:t> des </a:t>
            </a:r>
            <a:r>
              <a:rPr lang="nl-BE" altLang="fr-FR" sz="1400" dirty="0" err="1">
                <a:cs typeface="Arial" panose="020B0604020202020204" pitchFamily="34" charset="0"/>
              </a:rPr>
              <a:t>hydoxyles</a:t>
            </a:r>
            <a:r>
              <a:rPr lang="nl-BE" altLang="fr-FR" sz="1400" dirty="0"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cs typeface="Arial" panose="020B0604020202020204" pitchFamily="34" charset="0"/>
              </a:rPr>
              <a:t>restants</a:t>
            </a:r>
            <a:r>
              <a:rPr lang="nl-BE" altLang="fr-FR" sz="1400" dirty="0">
                <a:cs typeface="Arial" panose="020B0604020202020204" pitchFamily="34" charset="0"/>
              </a:rPr>
              <a:t> par des </a:t>
            </a:r>
            <a:r>
              <a:rPr lang="nl-BE" altLang="fr-FR" sz="1400" dirty="0" err="1">
                <a:cs typeface="Arial" panose="020B0604020202020204" pitchFamily="34" charset="0"/>
              </a:rPr>
              <a:t>groupements</a:t>
            </a:r>
            <a:r>
              <a:rPr lang="nl-BE" altLang="fr-FR" sz="1400" dirty="0"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cs typeface="Arial" panose="020B0604020202020204" pitchFamily="34" charset="0"/>
              </a:rPr>
              <a:t>benzoates</a:t>
            </a:r>
            <a:endParaRPr lang="fr-FR" altLang="fr-FR" sz="1400" dirty="0">
              <a:cs typeface="Arial" panose="020B0604020202020204" pitchFamily="34" charset="0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00CD8AE8-8AD9-4FEE-BBF3-416691870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883" y="2648430"/>
            <a:ext cx="53959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400" dirty="0" err="1">
                <a:cs typeface="Arial" panose="020B0604020202020204" pitchFamily="34" charset="0"/>
              </a:rPr>
              <a:t>Caractérisation</a:t>
            </a:r>
            <a:r>
              <a:rPr lang="nl-BE" altLang="fr-FR" sz="1400" dirty="0">
                <a:cs typeface="Arial" panose="020B0604020202020204" pitchFamily="34" charset="0"/>
              </a:rPr>
              <a:t> des </a:t>
            </a:r>
            <a:r>
              <a:rPr lang="nl-BE" altLang="fr-FR" sz="1400" dirty="0" err="1">
                <a:cs typeface="Arial" panose="020B0604020202020204" pitchFamily="34" charset="0"/>
              </a:rPr>
              <a:t>anomères</a:t>
            </a:r>
            <a:r>
              <a:rPr lang="nl-BE" altLang="fr-FR" sz="1400" dirty="0">
                <a:cs typeface="Arial" panose="020B0604020202020204" pitchFamily="34" charset="0"/>
              </a:rPr>
              <a:t> </a:t>
            </a:r>
            <a:r>
              <a:rPr lang="el-GR" altLang="fr-FR" sz="1400" dirty="0">
                <a:cs typeface="Arial" panose="020B0604020202020204" pitchFamily="34" charset="0"/>
              </a:rPr>
              <a:t>α</a:t>
            </a:r>
            <a:r>
              <a:rPr lang="fr-FR" altLang="fr-FR" sz="1400" dirty="0">
                <a:cs typeface="Arial" panose="020B0604020202020204" pitchFamily="34" charset="0"/>
              </a:rPr>
              <a:t> </a:t>
            </a:r>
            <a:r>
              <a:rPr lang="nl-BE" altLang="fr-FR" sz="1400" dirty="0">
                <a:cs typeface="Arial" panose="020B0604020202020204" pitchFamily="34" charset="0"/>
              </a:rPr>
              <a:t>et </a:t>
            </a:r>
            <a:r>
              <a:rPr lang="el-GR" altLang="fr-FR" sz="1400" dirty="0">
                <a:cs typeface="Arial" panose="020B0604020202020204" pitchFamily="34" charset="0"/>
              </a:rPr>
              <a:t>β</a:t>
            </a:r>
            <a:r>
              <a:rPr lang="nl-BE" altLang="fr-FR" sz="1400" dirty="0">
                <a:cs typeface="Arial" panose="020B0604020202020204" pitchFamily="34" charset="0"/>
              </a:rPr>
              <a:t> par RMN du proton</a:t>
            </a:r>
            <a:endParaRPr lang="fr-FR" altLang="fr-FR" sz="1400" dirty="0">
              <a:cs typeface="Arial" panose="020B0604020202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8B7C2746-1BBB-497A-A468-2F085349396E}"/>
              </a:ext>
            </a:extLst>
          </p:cNvPr>
          <p:cNvSpPr txBox="1"/>
          <p:nvPr/>
        </p:nvSpPr>
        <p:spPr>
          <a:xfrm>
            <a:off x="5829142" y="2974438"/>
            <a:ext cx="60936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nl-BE" alt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Caractérisation</a:t>
            </a:r>
            <a:r>
              <a:rPr lang="nl-BE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nl-BE" alt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forme</a:t>
            </a:r>
            <a:r>
              <a:rPr lang="nl-BE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alt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furanose</a:t>
            </a:r>
            <a:r>
              <a:rPr lang="nl-BE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par RMN du </a:t>
            </a:r>
            <a:r>
              <a:rPr lang="nl-BE" altLang="fr-FR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nl-BE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fr-FR" alt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14">
            <a:extLst>
              <a:ext uri="{FF2B5EF4-FFF2-40B4-BE49-F238E27FC236}">
                <a16:creationId xmlns:a16="http://schemas.microsoft.com/office/drawing/2014/main" id="{1D724C43-3C42-4572-99DF-B90BA8816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862" y="3409359"/>
            <a:ext cx="38742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nl-BE" altLang="fr-FR" sz="1400" b="1" dirty="0" err="1">
                <a:cs typeface="Arial" panose="020B0604020202020204" pitchFamily="34" charset="0"/>
              </a:rPr>
              <a:t>Etape</a:t>
            </a:r>
            <a:r>
              <a:rPr lang="nl-BE" altLang="fr-FR" sz="1400" b="1" dirty="0">
                <a:cs typeface="Arial" panose="020B0604020202020204" pitchFamily="34" charset="0"/>
              </a:rPr>
              <a:t> 2</a:t>
            </a:r>
            <a:r>
              <a:rPr lang="nl-BE" altLang="fr-FR" sz="1400" dirty="0">
                <a:cs typeface="Arial" panose="020B0604020202020204" pitchFamily="34" charset="0"/>
              </a:rPr>
              <a:t> : </a:t>
            </a:r>
            <a:r>
              <a:rPr lang="nl-BE" altLang="fr-FR" sz="1400" dirty="0" err="1">
                <a:cs typeface="Arial" panose="020B0604020202020204" pitchFamily="34" charset="0"/>
              </a:rPr>
              <a:t>Acétolyse</a:t>
            </a:r>
            <a:r>
              <a:rPr lang="nl-BE" altLang="fr-FR" sz="1400" dirty="0">
                <a:cs typeface="Arial" panose="020B0604020202020204" pitchFamily="34" charset="0"/>
              </a:rPr>
              <a:t> de </a:t>
            </a:r>
            <a:r>
              <a:rPr lang="nl-BE" altLang="fr-FR" sz="1400" dirty="0" err="1">
                <a:cs typeface="Arial" panose="020B0604020202020204" pitchFamily="34" charset="0"/>
              </a:rPr>
              <a:t>l’intermédiaire</a:t>
            </a:r>
            <a:r>
              <a:rPr lang="nl-BE" altLang="fr-FR" sz="1400" dirty="0">
                <a:cs typeface="Arial" panose="020B0604020202020204" pitchFamily="34" charset="0"/>
              </a:rPr>
              <a:t> 1</a:t>
            </a:r>
            <a:endParaRPr lang="fr-FR" altLang="fr-FR" sz="1400" dirty="0">
              <a:cs typeface="Arial" panose="020B0604020202020204" pitchFamily="34" charset="0"/>
            </a:endParaRPr>
          </a:p>
        </p:txBody>
      </p:sp>
      <p:sp>
        <p:nvSpPr>
          <p:cNvPr id="17" name="Flèche : bas 16">
            <a:extLst>
              <a:ext uri="{FF2B5EF4-FFF2-40B4-BE49-F238E27FC236}">
                <a16:creationId xmlns:a16="http://schemas.microsoft.com/office/drawing/2014/main" id="{ACDB3738-58DD-409D-B07E-99E1530ABB85}"/>
              </a:ext>
            </a:extLst>
          </p:cNvPr>
          <p:cNvSpPr/>
          <p:nvPr/>
        </p:nvSpPr>
        <p:spPr>
          <a:xfrm>
            <a:off x="8255657" y="2394471"/>
            <a:ext cx="171450" cy="280854"/>
          </a:xfrm>
          <a:prstGeom prst="downArrow">
            <a:avLst/>
          </a:prstGeom>
          <a:solidFill>
            <a:srgbClr val="3259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1"/>
              </a:solidFill>
            </a:endParaRPr>
          </a:p>
        </p:txBody>
      </p:sp>
      <p:sp>
        <p:nvSpPr>
          <p:cNvPr id="18" name="Espace réservé du numéro de diapositive 2">
            <a:extLst>
              <a:ext uri="{FF2B5EF4-FFF2-40B4-BE49-F238E27FC236}">
                <a16:creationId xmlns:a16="http://schemas.microsoft.com/office/drawing/2014/main" id="{FAE397BD-38BB-4018-A503-29ADB3834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7F11FD5-8EA4-460F-8B90-CDDDE70C0B54}" type="slidenum">
              <a:rPr lang="fr-FR" smtClean="0"/>
              <a:t>9</a:t>
            </a:fld>
            <a:endParaRPr lang="fr-FR" dirty="0"/>
          </a:p>
        </p:txBody>
      </p:sp>
      <p:pic>
        <p:nvPicPr>
          <p:cNvPr id="19" name="Picture 5">
            <a:extLst>
              <a:ext uri="{FF2B5EF4-FFF2-40B4-BE49-F238E27FC236}">
                <a16:creationId xmlns:a16="http://schemas.microsoft.com/office/drawing/2014/main" id="{4A38257C-F661-40F7-A320-1AC13F422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58" y="1689094"/>
            <a:ext cx="5537847" cy="288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985917A-9AE2-46CE-B582-9B7EB6CE3FE1}"/>
              </a:ext>
            </a:extLst>
          </p:cNvPr>
          <p:cNvSpPr/>
          <p:nvPr/>
        </p:nvSpPr>
        <p:spPr>
          <a:xfrm>
            <a:off x="60833" y="1653234"/>
            <a:ext cx="5622789" cy="29028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Picture 2" descr="ENSCR">
            <a:extLst>
              <a:ext uri="{FF2B5EF4-FFF2-40B4-BE49-F238E27FC236}">
                <a16:creationId xmlns:a16="http://schemas.microsoft.com/office/drawing/2014/main" id="{D40CDE04-2253-49BD-949D-694DE0477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0" y="478002"/>
            <a:ext cx="1195375" cy="60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14877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TM04033927[[fn=Grand événement]]</Template>
  <TotalTime>3296</TotalTime>
  <Words>2298</Words>
  <Application>Microsoft Office PowerPoint</Application>
  <PresentationFormat>Grand écran</PresentationFormat>
  <Paragraphs>453</Paragraphs>
  <Slides>35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Times New Roman</vt:lpstr>
      <vt:lpstr>Thème Office</vt:lpstr>
      <vt:lpstr>CS ChemDraw Drawing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User</cp:lastModifiedBy>
  <cp:revision>131</cp:revision>
  <dcterms:created xsi:type="dcterms:W3CDTF">2021-05-20T09:17:19Z</dcterms:created>
  <dcterms:modified xsi:type="dcterms:W3CDTF">2021-06-17T13:03:29Z</dcterms:modified>
</cp:coreProperties>
</file>